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569200" cy="10693400"/>
  <p:notesSz cx="75692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522" y="-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83689" y="10124817"/>
            <a:ext cx="402589" cy="23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liers.auchan.ru/yms" TargetMode="External"/><Relationship Id="rId13" Type="http://schemas.openxmlformats.org/officeDocument/2006/relationships/hyperlink" Target="mailto:appro_msk@auchan.ru" TargetMode="External"/><Relationship Id="rId3" Type="http://schemas.openxmlformats.org/officeDocument/2006/relationships/hyperlink" Target="mailto:logistic_contracts@auchan.ru" TargetMode="External"/><Relationship Id="rId7" Type="http://schemas.openxmlformats.org/officeDocument/2006/relationships/hyperlink" Target="mailto:avizator.yms_support@auchan.ru" TargetMode="External"/><Relationship Id="rId12" Type="http://schemas.openxmlformats.org/officeDocument/2006/relationships/hyperlink" Target="mailto:nskfresh_aviz@auchan.ru" TargetMode="External"/><Relationship Id="rId2" Type="http://schemas.openxmlformats.org/officeDocument/2006/relationships/hyperlink" Target="mailto:d.shashkov@auchan.ru" TargetMode="Externa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suppliers.auchan.ru/sl" TargetMode="External"/><Relationship Id="rId11" Type="http://schemas.openxmlformats.org/officeDocument/2006/relationships/hyperlink" Target="mailto:tomilino-logistics@auchan.ru" TargetMode="External"/><Relationship Id="rId5" Type="http://schemas.openxmlformats.org/officeDocument/2006/relationships/hyperlink" Target="mailto:sl_control@auchan.ru" TargetMode="External"/><Relationship Id="rId15" Type="http://schemas.openxmlformats.org/officeDocument/2006/relationships/image" Target="../media/image1.png"/><Relationship Id="rId10" Type="http://schemas.openxmlformats.org/officeDocument/2006/relationships/hyperlink" Target="mailto:a.efimenko@auchan.ru" TargetMode="External"/><Relationship Id="rId4" Type="http://schemas.openxmlformats.org/officeDocument/2006/relationships/hyperlink" Target="mailto:delivery.schedule@auchan.ru" TargetMode="External"/><Relationship Id="rId9" Type="http://schemas.openxmlformats.org/officeDocument/2006/relationships/hyperlink" Target="mailto:appro.spb@auchan.ru" TargetMode="External"/><Relationship Id="rId14" Type="http://schemas.openxmlformats.org/officeDocument/2006/relationships/hyperlink" Target="mailto:sg_reception@auchan.ru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OperatorAD_NG@auchan.ru" TargetMode="External"/><Relationship Id="rId13" Type="http://schemas.openxmlformats.org/officeDocument/2006/relationships/image" Target="../media/image3.png"/><Relationship Id="rId3" Type="http://schemas.openxmlformats.org/officeDocument/2006/relationships/hyperlink" Target="mailto:appro.sam@auchan.ru" TargetMode="External"/><Relationship Id="rId7" Type="http://schemas.openxmlformats.org/officeDocument/2006/relationships/hyperlink" Target="mailto:ekatlog_avisation@auchan.ru" TargetMode="External"/><Relationship Id="rId12" Type="http://schemas.openxmlformats.org/officeDocument/2006/relationships/image" Target="../media/image1.png"/><Relationship Id="rId2" Type="http://schemas.openxmlformats.org/officeDocument/2006/relationships/hyperlink" Target="https://suppliers.auchan.ru/yms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visation_logopark@auchan.ru" TargetMode="External"/><Relationship Id="rId11" Type="http://schemas.openxmlformats.org/officeDocument/2006/relationships/hyperlink" Target="mailto:NG_FRESH@auchan.ru" TargetMode="External"/><Relationship Id="rId5" Type="http://schemas.openxmlformats.org/officeDocument/2006/relationships/hyperlink" Target="mailto:aviz_sam@auchan.ru" TargetMode="External"/><Relationship Id="rId10" Type="http://schemas.openxmlformats.org/officeDocument/2006/relationships/hyperlink" Target="mailto:OperatorAF_NG@auchan.ru" TargetMode="External"/><Relationship Id="rId4" Type="http://schemas.openxmlformats.org/officeDocument/2006/relationships/hyperlink" Target="mailto:a.efimenko@auchan.ru" TargetMode="External"/><Relationship Id="rId9" Type="http://schemas.openxmlformats.org/officeDocument/2006/relationships/hyperlink" Target="mailto:NG_DRY@auchan.ru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appro.nsk@auchan.ru" TargetMode="External"/><Relationship Id="rId3" Type="http://schemas.openxmlformats.org/officeDocument/2006/relationships/hyperlink" Target="mailto:pro_fresh@auchan.ru" TargetMode="External"/><Relationship Id="rId7" Type="http://schemas.openxmlformats.org/officeDocument/2006/relationships/hyperlink" Target="mailto:appro_ekatlog@auchan.ru" TargetMode="External"/><Relationship Id="rId12" Type="http://schemas.openxmlformats.org/officeDocument/2006/relationships/image" Target="../media/image3.png"/><Relationship Id="rId2" Type="http://schemas.openxmlformats.org/officeDocument/2006/relationships/hyperlink" Target="mailto:appro_msk@auchan.ru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pprorndlog@auchan.ru" TargetMode="External"/><Relationship Id="rId11" Type="http://schemas.openxmlformats.org/officeDocument/2006/relationships/image" Target="../media/image1.png"/><Relationship Id="rId5" Type="http://schemas.openxmlformats.org/officeDocument/2006/relationships/hyperlink" Target="mailto:appro.sam@auchan.ru" TargetMode="External"/><Relationship Id="rId10" Type="http://schemas.openxmlformats.org/officeDocument/2006/relationships/hyperlink" Target="mailto:NG_FRESH@auchan.ru" TargetMode="External"/><Relationship Id="rId4" Type="http://schemas.openxmlformats.org/officeDocument/2006/relationships/hyperlink" Target="mailto:appro.spb@auchan.ru" TargetMode="External"/><Relationship Id="rId9" Type="http://schemas.openxmlformats.org/officeDocument/2006/relationships/hyperlink" Target="mailto:appro_market@auchan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4101" y="3232911"/>
            <a:ext cx="2746375" cy="7073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7145" marR="9525" algn="ctr">
              <a:lnSpc>
                <a:spcPct val="102299"/>
              </a:lnSpc>
              <a:spcBef>
                <a:spcPts val="70"/>
              </a:spcBef>
            </a:pPr>
            <a:r>
              <a:rPr sz="1100" b="1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15" dirty="0">
                <a:solidFill>
                  <a:srgbClr val="424242"/>
                </a:solidFill>
                <a:latin typeface="Trebuchet MS"/>
                <a:cs typeface="Trebuchet MS"/>
              </a:rPr>
              <a:t>приемки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5" dirty="0">
                <a:solidFill>
                  <a:srgbClr val="424242"/>
                </a:solidFill>
                <a:latin typeface="Trebuchet MS"/>
                <a:cs typeface="Trebuchet MS"/>
              </a:rPr>
              <a:t>объектах </a:t>
            </a:r>
            <a:r>
              <a:rPr sz="1100" b="1" spc="-3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endParaRPr sz="1100" dirty="0">
              <a:latin typeface="Trebuchet MS"/>
              <a:cs typeface="Trebuchet MS"/>
            </a:endParaRPr>
          </a:p>
          <a:p>
            <a:pPr marL="12065" marR="5080" algn="ctr">
              <a:lnSpc>
                <a:spcPct val="102299"/>
              </a:lnSpc>
            </a:pPr>
            <a:r>
              <a:rPr sz="1100" spc="20" dirty="0">
                <a:solidFill>
                  <a:srgbClr val="424242"/>
                </a:solidFill>
                <a:latin typeface="Trebuchet MS"/>
                <a:cs typeface="Trebuchet MS"/>
              </a:rPr>
              <a:t>(Распределительные центры/магазины) </a:t>
            </a:r>
            <a:r>
              <a:rPr sz="1100" spc="-3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spc="50" dirty="0">
                <a:solidFill>
                  <a:srgbClr val="C00000"/>
                </a:solidFill>
                <a:latin typeface="Trebuchet MS"/>
                <a:cs typeface="Trebuchet MS"/>
              </a:rPr>
              <a:t>Версия</a:t>
            </a:r>
            <a:r>
              <a:rPr sz="1100" spc="-6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1100" spc="45" dirty="0" err="1">
                <a:solidFill>
                  <a:srgbClr val="C00000"/>
                </a:solidFill>
                <a:latin typeface="Trebuchet MS"/>
                <a:cs typeface="Trebuchet MS"/>
              </a:rPr>
              <a:t>от</a:t>
            </a:r>
            <a:r>
              <a:rPr sz="1100" spc="-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ru-RU"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01</a:t>
            </a:r>
            <a:r>
              <a:rPr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.</a:t>
            </a:r>
            <a:r>
              <a:rPr lang="ru-RU"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08</a:t>
            </a:r>
            <a:r>
              <a:rPr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.202</a:t>
            </a:r>
            <a:r>
              <a:rPr lang="ru-RU" sz="1100" spc="-25" dirty="0">
                <a:solidFill>
                  <a:srgbClr val="C00000"/>
                </a:solidFill>
                <a:latin typeface="Trebuchet MS"/>
                <a:cs typeface="Trebuchet MS"/>
              </a:rPr>
              <a:t>5</a:t>
            </a:r>
            <a:endParaRPr sz="1100" dirty="0">
              <a:solidFill>
                <a:srgbClr val="C00000"/>
              </a:solidFill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2282" y="450850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012825"/>
            <a:ext cx="374015" cy="90582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7266" y="1358010"/>
            <a:ext cx="7359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59839" y="3590010"/>
            <a:ext cx="3735070" cy="0"/>
          </a:xfrm>
          <a:custGeom>
            <a:avLst/>
            <a:gdLst/>
            <a:ahLst/>
            <a:cxnLst/>
            <a:rect l="l" t="t" r="r" b="b"/>
            <a:pathLst>
              <a:path w="3735070">
                <a:moveTo>
                  <a:pt x="0" y="0"/>
                </a:moveTo>
                <a:lnTo>
                  <a:pt x="3734508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59839" y="8104860"/>
            <a:ext cx="3735070" cy="0"/>
          </a:xfrm>
          <a:custGeom>
            <a:avLst/>
            <a:gdLst/>
            <a:ahLst/>
            <a:cxnLst/>
            <a:rect l="l" t="t" r="r" b="b"/>
            <a:pathLst>
              <a:path w="3735070">
                <a:moveTo>
                  <a:pt x="0" y="0"/>
                </a:moveTo>
                <a:lnTo>
                  <a:pt x="3734508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7138" y="1612900"/>
            <a:ext cx="6195062" cy="81528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endParaRPr sz="800" dirty="0">
              <a:latin typeface="Trebuchet MS"/>
              <a:cs typeface="Trebuchet MS"/>
            </a:endParaRPr>
          </a:p>
          <a:p>
            <a:pPr marL="12700" marR="228600">
              <a:lnSpc>
                <a:spcPct val="203100"/>
              </a:lnSpc>
            </a:pP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Отдел</a:t>
            </a:r>
            <a:r>
              <a:rPr sz="800" b="1" spc="2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контрактных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логистических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условий 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поставках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объекты 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Ашан </a:t>
            </a:r>
            <a:r>
              <a:rPr sz="800" b="1" spc="5" dirty="0" err="1">
                <a:solidFill>
                  <a:srgbClr val="424242"/>
                </a:solidFill>
                <a:latin typeface="Trebuchet MS"/>
                <a:cs typeface="Trebuchet MS"/>
              </a:rPr>
              <a:t>Ритейл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Россия</a:t>
            </a:r>
            <a:endParaRPr lang="ru-RU" sz="800" b="1" spc="15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 marL="12700" marR="228600">
              <a:lnSpc>
                <a:spcPct val="203100"/>
              </a:lnSpc>
            </a:pPr>
            <a:r>
              <a:rPr lang="ru-RU" sz="800" spc="1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lang="ru-RU" sz="800" spc="15" dirty="0" smtClean="0">
                <a:solidFill>
                  <a:srgbClr val="424242"/>
                </a:solidFill>
                <a:latin typeface="Trebuchet MS"/>
                <a:cs typeface="Trebuchet MS"/>
              </a:rPr>
              <a:t>уководитель</a:t>
            </a:r>
            <a:r>
              <a:rPr sz="800" spc="15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подразделения управления цепочек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поставок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работе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5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Поставщиками</a:t>
            </a:r>
            <a:r>
              <a:rPr lang="ru-RU" sz="800" spc="25" dirty="0" smtClean="0">
                <a:solidFill>
                  <a:srgbClr val="424242"/>
                </a:solidFill>
                <a:latin typeface="Trebuchet MS"/>
                <a:cs typeface="Trebuchet MS"/>
              </a:rPr>
              <a:t>: </a:t>
            </a:r>
            <a:r>
              <a:rPr lang="en-US" sz="800" spc="25" dirty="0" smtClean="0">
                <a:solidFill>
                  <a:srgbClr val="424242"/>
                </a:solidFill>
                <a:latin typeface="Trebuchet MS"/>
                <a:cs typeface="Trebuchet MS"/>
                <a:hlinkClick r:id="rId2"/>
              </a:rPr>
              <a:t>d.shashkov@auchan.ru</a:t>
            </a:r>
            <a:r>
              <a:rPr lang="en-US" sz="800" spc="25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29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endParaRPr lang="en-US" sz="800" spc="-229" dirty="0" smtClean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 marR="228600">
              <a:lnSpc>
                <a:spcPct val="203100"/>
              </a:lnSpc>
            </a:pPr>
            <a:r>
              <a:rPr lang="ru-RU" sz="8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Согласование </a:t>
            </a:r>
            <a:r>
              <a:rPr sz="800" spc="15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логистических</a:t>
            </a:r>
            <a:r>
              <a:rPr sz="800" spc="-4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(логистика)</a:t>
            </a:r>
            <a:r>
              <a:rPr sz="800" spc="16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1154CC"/>
                </a:solidFill>
                <a:latin typeface="Trebuchet MS"/>
                <a:cs typeface="Trebuchet MS"/>
                <a:hlinkClick r:id="rId3"/>
              </a:rPr>
              <a:t>logistic_contracts@auchan.ru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ru-RU" sz="800" spc="25" dirty="0" smtClean="0">
                <a:solidFill>
                  <a:srgbClr val="424242"/>
                </a:solidFill>
                <a:latin typeface="Trebuchet MS"/>
                <a:cs typeface="Trebuchet MS"/>
              </a:rPr>
              <a:t>Определение </a:t>
            </a:r>
            <a:r>
              <a:rPr sz="800" spc="5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графиков</a:t>
            </a:r>
            <a:r>
              <a:rPr sz="800" spc="17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поставок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Ашан/Атак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(логистика):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delivery.schedule@auchan.ru</a:t>
            </a:r>
            <a:r>
              <a:rPr sz="800" spc="5" dirty="0">
                <a:solidFill>
                  <a:srgbClr val="1154CC"/>
                </a:solidFill>
                <a:latin typeface="Trebuchet MS"/>
                <a:cs typeface="Trebuchet MS"/>
              </a:rPr>
              <a:t>;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spcBef>
                <a:spcPts val="15"/>
              </a:spcBef>
            </a:pPr>
            <a:r>
              <a:rPr lang="ru-RU" sz="800" spc="15" dirty="0" smtClean="0">
                <a:solidFill>
                  <a:srgbClr val="424242"/>
                </a:solidFill>
                <a:latin typeface="Trebuchet MS"/>
                <a:cs typeface="Trebuchet MS"/>
              </a:rPr>
              <a:t>Группа</a:t>
            </a:r>
            <a:r>
              <a:rPr sz="800" spc="-45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работе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 err="1">
                <a:solidFill>
                  <a:srgbClr val="424242"/>
                </a:solidFill>
                <a:latin typeface="Trebuchet MS"/>
                <a:cs typeface="Trebuchet MS"/>
              </a:rPr>
              <a:t>уровнем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сервиса</a:t>
            </a:r>
            <a:r>
              <a:rPr lang="ru-RU" sz="800" spc="-40" dirty="0" smtClean="0">
                <a:solidFill>
                  <a:srgbClr val="424242"/>
                </a:solidFill>
                <a:latin typeface="Trebuchet MS"/>
                <a:cs typeface="Trebuchet MS"/>
              </a:rPr>
              <a:t>: </a:t>
            </a:r>
            <a:r>
              <a:rPr lang="en-US" sz="800" spc="-40" dirty="0" smtClean="0">
                <a:solidFill>
                  <a:srgbClr val="424242"/>
                </a:solidFill>
                <a:latin typeface="Trebuchet MS"/>
                <a:cs typeface="Trebuchet MS"/>
                <a:hlinkClick r:id="rId5"/>
              </a:rPr>
              <a:t>sl_control@auchan.ru</a:t>
            </a:r>
            <a:r>
              <a:rPr lang="en-US" sz="800" spc="-4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endParaRPr sz="800" u="heavy" spc="-10" dirty="0">
              <a:solidFill>
                <a:srgbClr val="1154CC"/>
              </a:solidFill>
              <a:uFill>
                <a:solidFill>
                  <a:srgbClr val="1154CC"/>
                </a:solidFill>
              </a:u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ru-RU" sz="800" spc="15" dirty="0">
                <a:latin typeface="Trebuchet MS"/>
                <a:cs typeface="Trebuchet MS"/>
              </a:rPr>
              <a:t>В</a:t>
            </a:r>
            <a:r>
              <a:rPr sz="800" spc="15" dirty="0" err="1" smtClean="0">
                <a:latin typeface="Trebuchet MS"/>
                <a:cs typeface="Trebuchet MS"/>
              </a:rPr>
              <a:t>ход</a:t>
            </a:r>
            <a:r>
              <a:rPr sz="800" spc="-35" dirty="0" smtClean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на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портал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поставщика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30" dirty="0">
                <a:latin typeface="Trebuchet MS"/>
                <a:cs typeface="Trebuchet MS"/>
              </a:rPr>
              <a:t>по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30" dirty="0">
                <a:latin typeface="Trebuchet MS"/>
                <a:cs typeface="Trebuchet MS"/>
              </a:rPr>
              <a:t>адресу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https://suppliers.auchan.ru/s</a:t>
            </a:r>
            <a:r>
              <a:rPr sz="800" spc="-10" dirty="0">
                <a:solidFill>
                  <a:srgbClr val="1154CC"/>
                </a:solidFill>
                <a:latin typeface="Trebuchet MS"/>
                <a:cs typeface="Trebuchet MS"/>
                <a:hlinkClick r:id="rId6"/>
              </a:rPr>
              <a:t>l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авизации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центрах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lang="en-US" sz="800" u="heavy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  </a:t>
            </a:r>
          </a:p>
          <a:p>
            <a:pPr marL="12700">
              <a:lnSpc>
                <a:spcPct val="100000"/>
              </a:lnSpc>
            </a:pPr>
            <a:r>
              <a:rPr lang="ru-RU" sz="800" spc="15" dirty="0" smtClean="0">
                <a:latin typeface="Trebuchet MS"/>
                <a:cs typeface="Trebuchet MS"/>
              </a:rPr>
              <a:t>Техническая поддержка портала </a:t>
            </a:r>
            <a:r>
              <a:rPr lang="ru-RU" sz="800" spc="15" dirty="0" err="1" smtClean="0">
                <a:latin typeface="Trebuchet MS"/>
                <a:cs typeface="Trebuchet MS"/>
              </a:rPr>
              <a:t>авизации</a:t>
            </a:r>
            <a:r>
              <a:rPr lang="ru-RU" sz="800" spc="15" dirty="0" smtClean="0">
                <a:latin typeface="Trebuchet MS"/>
                <a:cs typeface="Trebuchet MS"/>
              </a:rPr>
              <a:t> : 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avizator.yms_support@auchan.ru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 .</a:t>
            </a:r>
            <a:endParaRPr sz="800" u="heavy" dirty="0">
              <a:solidFill>
                <a:srgbClr val="1154CC"/>
              </a:solidFill>
              <a:uFill>
                <a:solidFill>
                  <a:srgbClr val="1154CC"/>
                </a:solidFill>
              </a:uFill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100" dirty="0">
                <a:latin typeface="Trebuchet MS"/>
                <a:cs typeface="Trebuchet MS"/>
              </a:rPr>
              <a:t>1.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40" dirty="0">
                <a:latin typeface="Trebuchet MS"/>
                <a:cs typeface="Trebuchet MS"/>
              </a:rPr>
              <a:t>РЦ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Санкт-Петербург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5" dirty="0">
                <a:latin typeface="Trebuchet MS"/>
                <a:cs typeface="Trebuchet MS"/>
              </a:rPr>
              <a:t>Логистический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парк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5" dirty="0">
                <a:latin typeface="Trebuchet MS"/>
                <a:cs typeface="Trebuchet MS"/>
              </a:rPr>
              <a:t>Шушары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Санкт-Петербург,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65" dirty="0">
                <a:solidFill>
                  <a:srgbClr val="212121"/>
                </a:solidFill>
                <a:latin typeface="Trebuchet MS"/>
                <a:cs typeface="Trebuchet MS"/>
              </a:rPr>
              <a:t>п.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Шушары,</a:t>
            </a:r>
            <a:r>
              <a:rPr sz="800" spc="-35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Московское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212121"/>
                </a:solidFill>
                <a:latin typeface="Trebuchet MS"/>
                <a:cs typeface="Trebuchet MS"/>
              </a:rPr>
              <a:t>шоссе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212121"/>
                </a:solidFill>
                <a:latin typeface="Trebuchet MS"/>
                <a:cs typeface="Trebuchet MS"/>
              </a:rPr>
              <a:t>д.</a:t>
            </a:r>
            <a:r>
              <a:rPr sz="800" spc="-35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212121"/>
                </a:solidFill>
                <a:latin typeface="Trebuchet MS"/>
                <a:cs typeface="Trebuchet MS"/>
              </a:rPr>
              <a:t>177,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корпус</a:t>
            </a:r>
            <a:r>
              <a:rPr sz="800" spc="-35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65" dirty="0">
                <a:solidFill>
                  <a:srgbClr val="212121"/>
                </a:solidFill>
                <a:latin typeface="Trebuchet MS"/>
                <a:cs typeface="Trebuchet MS"/>
              </a:rPr>
              <a:t>2,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литера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45" dirty="0">
                <a:solidFill>
                  <a:srgbClr val="212121"/>
                </a:solidFill>
                <a:latin typeface="Trebuchet MS"/>
                <a:cs typeface="Trebuchet MS"/>
              </a:rPr>
              <a:t>Б.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5" dirty="0">
                <a:latin typeface="Trebuchet MS"/>
                <a:cs typeface="Trebuchet MS"/>
              </a:rPr>
              <a:t>Способ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через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портал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lang="en-US"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https://</a:t>
            </a:r>
            <a:r>
              <a:rPr lang="en-US" sz="800" u="heavy" spc="-10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suppliers.auchan.ru/yms</a:t>
            </a:r>
            <a:r>
              <a:rPr lang="ru-RU" sz="800" u="heavy" spc="-10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</a:p>
          <a:p>
            <a:pPr marL="12700"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spcBef>
                <a:spcPts val="5"/>
              </a:spcBef>
            </a:pPr>
            <a:r>
              <a:rPr sz="800" b="1" spc="10" dirty="0">
                <a:latin typeface="Trebuchet MS"/>
                <a:cs typeface="Trebuchet MS"/>
              </a:rPr>
              <a:t>Регистрация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10" dirty="0">
                <a:latin typeface="Trebuchet MS"/>
                <a:cs typeface="Trebuchet MS"/>
              </a:rPr>
              <a:t>портале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обратиться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180" dirty="0">
                <a:latin typeface="Trebuchet MS"/>
                <a:cs typeface="Trebuchet MS"/>
              </a:rPr>
              <a:t> </a:t>
            </a:r>
            <a:r>
              <a:rPr sz="800" spc="5" dirty="0" smtClean="0">
                <a:latin typeface="Trebuchet MS"/>
                <a:cs typeface="Trebuchet MS"/>
                <a:hlinkClick r:id="rId9"/>
              </a:rPr>
              <a:t>appro.spb@auchan.ru</a:t>
            </a:r>
            <a:r>
              <a:rPr lang="ru-RU" sz="800" spc="5" dirty="0" smtClean="0">
                <a:latin typeface="Trebuchet MS"/>
                <a:cs typeface="Trebuchet MS"/>
              </a:rPr>
              <a:t> ; 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a.eﬁmenko@auchan.ru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 err="1" smtClean="0">
                <a:latin typeface="Trebuchet MS"/>
                <a:cs typeface="Trebuchet MS"/>
              </a:rPr>
              <a:t>Контакты:</a:t>
            </a:r>
            <a:r>
              <a:rPr sz="800" spc="25" dirty="0" err="1" smtClean="0">
                <a:latin typeface="Trebuchet MS"/>
                <a:cs typeface="Trebuchet MS"/>
              </a:rPr>
              <a:t>e</a:t>
            </a:r>
            <a:r>
              <a:rPr sz="800" spc="35" dirty="0" err="1" smtClean="0">
                <a:latin typeface="Trebuchet MS"/>
                <a:cs typeface="Trebuchet MS"/>
              </a:rPr>
              <a:t>-</a:t>
            </a:r>
            <a:r>
              <a:rPr sz="800" spc="65" dirty="0" err="1" smtClean="0">
                <a:latin typeface="Trebuchet MS"/>
                <a:cs typeface="Trebuchet MS"/>
              </a:rPr>
              <a:t>m</a:t>
            </a:r>
            <a:r>
              <a:rPr sz="800" spc="10" dirty="0" err="1" smtClean="0">
                <a:latin typeface="Trebuchet MS"/>
                <a:cs typeface="Trebuchet MS"/>
              </a:rPr>
              <a:t>a</a:t>
            </a:r>
            <a:r>
              <a:rPr sz="800" spc="-60" dirty="0" err="1" smtClean="0">
                <a:latin typeface="Trebuchet MS"/>
                <a:cs typeface="Trebuchet MS"/>
              </a:rPr>
              <a:t>i</a:t>
            </a:r>
            <a:r>
              <a:rPr sz="800" spc="-25" dirty="0" err="1" smtClean="0">
                <a:latin typeface="Trebuchet MS"/>
                <a:cs typeface="Trebuchet MS"/>
              </a:rPr>
              <a:t>l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  <a:hlinkClick r:id="rId9"/>
              </a:rPr>
              <a:t>a</a:t>
            </a:r>
            <a:r>
              <a:rPr sz="800" spc="40" dirty="0">
                <a:latin typeface="Trebuchet MS"/>
                <a:cs typeface="Trebuchet MS"/>
                <a:hlinkClick r:id="rId9"/>
              </a:rPr>
              <a:t>pp</a:t>
            </a:r>
            <a:r>
              <a:rPr sz="800" spc="-50" dirty="0">
                <a:latin typeface="Trebuchet MS"/>
                <a:cs typeface="Trebuchet MS"/>
                <a:hlinkClick r:id="rId9"/>
              </a:rPr>
              <a:t>r</a:t>
            </a:r>
            <a:r>
              <a:rPr sz="800" spc="25" dirty="0">
                <a:latin typeface="Trebuchet MS"/>
                <a:cs typeface="Trebuchet MS"/>
                <a:hlinkClick r:id="rId9"/>
              </a:rPr>
              <a:t>o</a:t>
            </a:r>
            <a:r>
              <a:rPr sz="800" spc="-150" dirty="0">
                <a:latin typeface="Trebuchet MS"/>
                <a:cs typeface="Trebuchet MS"/>
                <a:hlinkClick r:id="rId9"/>
              </a:rPr>
              <a:t>.</a:t>
            </a:r>
            <a:r>
              <a:rPr sz="800" spc="55" dirty="0">
                <a:latin typeface="Trebuchet MS"/>
                <a:cs typeface="Trebuchet MS"/>
                <a:hlinkClick r:id="rId9"/>
              </a:rPr>
              <a:t>s</a:t>
            </a:r>
            <a:r>
              <a:rPr sz="800" spc="40" dirty="0">
                <a:latin typeface="Trebuchet MS"/>
                <a:cs typeface="Trebuchet MS"/>
                <a:hlinkClick r:id="rId9"/>
              </a:rPr>
              <a:t>pb</a:t>
            </a:r>
            <a:r>
              <a:rPr sz="800" spc="45" dirty="0">
                <a:latin typeface="Trebuchet MS"/>
                <a:cs typeface="Trebuchet MS"/>
                <a:hlinkClick r:id="rId9"/>
              </a:rPr>
              <a:t>@</a:t>
            </a:r>
            <a:r>
              <a:rPr sz="800" spc="10" dirty="0">
                <a:latin typeface="Trebuchet MS"/>
                <a:cs typeface="Trebuchet MS"/>
                <a:hlinkClick r:id="rId9"/>
              </a:rPr>
              <a:t>a</a:t>
            </a:r>
            <a:r>
              <a:rPr sz="800" spc="30" dirty="0">
                <a:latin typeface="Trebuchet MS"/>
                <a:cs typeface="Trebuchet MS"/>
                <a:hlinkClick r:id="rId9"/>
              </a:rPr>
              <a:t>u</a:t>
            </a:r>
            <a:r>
              <a:rPr sz="800" spc="35" dirty="0">
                <a:latin typeface="Trebuchet MS"/>
                <a:cs typeface="Trebuchet MS"/>
                <a:hlinkClick r:id="rId9"/>
              </a:rPr>
              <a:t>c</a:t>
            </a:r>
            <a:r>
              <a:rPr sz="800" spc="20" dirty="0">
                <a:latin typeface="Trebuchet MS"/>
                <a:cs typeface="Trebuchet MS"/>
                <a:hlinkClick r:id="rId9"/>
              </a:rPr>
              <a:t>h</a:t>
            </a:r>
            <a:r>
              <a:rPr sz="800" spc="10" dirty="0">
                <a:latin typeface="Trebuchet MS"/>
                <a:cs typeface="Trebuchet MS"/>
                <a:hlinkClick r:id="rId9"/>
              </a:rPr>
              <a:t>a</a:t>
            </a:r>
            <a:r>
              <a:rPr sz="800" spc="20" dirty="0">
                <a:latin typeface="Trebuchet MS"/>
                <a:cs typeface="Trebuchet MS"/>
                <a:hlinkClick r:id="rId9"/>
              </a:rPr>
              <a:t>n</a:t>
            </a:r>
            <a:r>
              <a:rPr sz="800" spc="-150" dirty="0">
                <a:latin typeface="Trebuchet MS"/>
                <a:cs typeface="Trebuchet MS"/>
                <a:hlinkClick r:id="rId9"/>
              </a:rPr>
              <a:t>.</a:t>
            </a:r>
            <a:r>
              <a:rPr sz="800" spc="-40" dirty="0">
                <a:latin typeface="Trebuchet MS"/>
                <a:cs typeface="Trebuchet MS"/>
                <a:hlinkClick r:id="rId9"/>
              </a:rPr>
              <a:t>r</a:t>
            </a:r>
            <a:r>
              <a:rPr sz="800" spc="35" dirty="0">
                <a:latin typeface="Trebuchet MS"/>
                <a:cs typeface="Trebuchet MS"/>
                <a:hlinkClick r:id="rId9"/>
              </a:rPr>
              <a:t>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95" dirty="0">
                <a:latin typeface="Trebuchet MS"/>
                <a:cs typeface="Trebuchet MS"/>
              </a:rPr>
              <a:t>_________________________________________________________________________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b="1" spc="-25" dirty="0">
                <a:latin typeface="Trebuchet MS"/>
                <a:cs typeface="Trebuchet MS"/>
              </a:rPr>
              <a:t>2</a:t>
            </a:r>
            <a:r>
              <a:rPr sz="800" b="1" spc="-114" dirty="0">
                <a:latin typeface="Trebuchet MS"/>
                <a:cs typeface="Trebuchet MS"/>
              </a:rPr>
              <a:t>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</a:t>
            </a:r>
            <a:r>
              <a:rPr sz="800" b="1" spc="60" dirty="0">
                <a:latin typeface="Trebuchet MS"/>
                <a:cs typeface="Trebuchet MS"/>
              </a:rPr>
              <a:t>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-105" dirty="0">
                <a:latin typeface="Trebuchet MS"/>
                <a:cs typeface="Trebuchet MS"/>
              </a:rPr>
              <a:t>Т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dirty="0">
                <a:latin typeface="Trebuchet MS"/>
                <a:cs typeface="Trebuchet MS"/>
              </a:rPr>
              <a:t>ми</a:t>
            </a:r>
            <a:r>
              <a:rPr sz="800" b="1" spc="-10" dirty="0">
                <a:latin typeface="Trebuchet MS"/>
                <a:cs typeface="Trebuchet MS"/>
              </a:rPr>
              <a:t>л</a:t>
            </a:r>
            <a:r>
              <a:rPr sz="800" b="1" dirty="0">
                <a:latin typeface="Trebuchet MS"/>
                <a:cs typeface="Trebuchet MS"/>
              </a:rPr>
              <a:t>ин</a:t>
            </a:r>
            <a:r>
              <a:rPr sz="800" b="1" spc="25" dirty="0">
                <a:latin typeface="Trebuchet MS"/>
                <a:cs typeface="Trebuchet MS"/>
              </a:rPr>
              <a:t>о</a:t>
            </a:r>
            <a:endParaRPr sz="800" dirty="0">
              <a:latin typeface="Trebuchet MS"/>
              <a:cs typeface="Trebuchet MS"/>
            </a:endParaRPr>
          </a:p>
          <a:p>
            <a:pPr marL="12700" marR="597535">
              <a:lnSpc>
                <a:spcPct val="101600"/>
              </a:lnSpc>
            </a:pPr>
            <a:r>
              <a:rPr sz="800" spc="-15" dirty="0">
                <a:solidFill>
                  <a:srgbClr val="212121"/>
                </a:solidFill>
                <a:latin typeface="Trebuchet MS"/>
                <a:cs typeface="Trebuchet MS"/>
              </a:rPr>
              <a:t>140074,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Россия,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Московская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область,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Люберецкий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район, </a:t>
            </a:r>
            <a:r>
              <a:rPr sz="800" spc="-65" dirty="0">
                <a:solidFill>
                  <a:srgbClr val="212121"/>
                </a:solidFill>
                <a:latin typeface="Trebuchet MS"/>
                <a:cs typeface="Trebuchet MS"/>
              </a:rPr>
              <a:t>п. </a:t>
            </a:r>
            <a:r>
              <a:rPr sz="800" spc="-15" dirty="0">
                <a:solidFill>
                  <a:srgbClr val="212121"/>
                </a:solidFill>
                <a:latin typeface="Trebuchet MS"/>
                <a:cs typeface="Trebuchet MS"/>
              </a:rPr>
              <a:t>Томилино,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м-рн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Птицефабрика, </a:t>
            </a:r>
            <a:r>
              <a:rPr sz="800" spc="10" dirty="0">
                <a:solidFill>
                  <a:srgbClr val="212121"/>
                </a:solidFill>
                <a:latin typeface="Trebuchet MS"/>
                <a:cs typeface="Trebuchet MS"/>
              </a:rPr>
              <a:t>складская </a:t>
            </a:r>
            <a:r>
              <a:rPr sz="800" spc="-229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территория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Трилоджи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212121"/>
                </a:solidFill>
                <a:latin typeface="Trebuchet MS"/>
                <a:cs typeface="Trebuchet MS"/>
              </a:rPr>
              <a:t>Парк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Томилино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К-37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lang="ru-RU" sz="800" b="1" spc="25" dirty="0" smtClean="0">
                <a:latin typeface="Trebuchet MS"/>
                <a:cs typeface="Trebuchet MS"/>
              </a:rPr>
              <a:t>Способ</a:t>
            </a:r>
            <a:r>
              <a:rPr lang="ru-RU" sz="800" b="1" spc="-50" dirty="0" smtClean="0">
                <a:latin typeface="Trebuchet MS"/>
                <a:cs typeface="Trebuchet MS"/>
              </a:rPr>
              <a:t> </a:t>
            </a:r>
            <a:r>
              <a:rPr lang="ru-RU" sz="800" b="1" spc="-5" dirty="0" err="1">
                <a:latin typeface="Trebuchet MS"/>
                <a:cs typeface="Trebuchet MS"/>
              </a:rPr>
              <a:t>авизации</a:t>
            </a:r>
            <a:r>
              <a:rPr lang="ru-RU" sz="800" b="1" spc="-5" dirty="0">
                <a:latin typeface="Trebuchet MS"/>
                <a:cs typeface="Trebuchet MS"/>
              </a:rPr>
              <a:t>:</a:t>
            </a:r>
            <a:r>
              <a:rPr lang="ru-RU" sz="800" b="1" spc="-35" dirty="0">
                <a:latin typeface="Trebuchet MS"/>
                <a:cs typeface="Trebuchet MS"/>
              </a:rPr>
              <a:t> </a:t>
            </a:r>
            <a:r>
              <a:rPr lang="ru-RU" sz="800" spc="15" dirty="0">
                <a:latin typeface="Trebuchet MS"/>
                <a:cs typeface="Trebuchet MS"/>
              </a:rPr>
              <a:t>через</a:t>
            </a:r>
            <a:r>
              <a:rPr lang="ru-RU" sz="800" spc="-35" dirty="0">
                <a:latin typeface="Trebuchet MS"/>
                <a:cs typeface="Trebuchet MS"/>
              </a:rPr>
              <a:t> </a:t>
            </a:r>
            <a:r>
              <a:rPr lang="ru-RU" sz="800" spc="20" dirty="0">
                <a:latin typeface="Trebuchet MS"/>
                <a:cs typeface="Trebuchet MS"/>
              </a:rPr>
              <a:t>портал</a:t>
            </a:r>
            <a:r>
              <a:rPr lang="ru-RU" sz="800" spc="-40" dirty="0">
                <a:latin typeface="Trebuchet MS"/>
                <a:cs typeface="Trebuchet MS"/>
              </a:rPr>
              <a:t> </a:t>
            </a:r>
            <a:r>
              <a:rPr lang="ru-RU"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https://suppliers.auchan.ru/yms</a:t>
            </a:r>
            <a:r>
              <a:rPr lang="ru-RU"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/>
            <a:r>
              <a:rPr sz="800" b="1" spc="10" dirty="0">
                <a:latin typeface="Trebuchet MS"/>
                <a:cs typeface="Trebuchet MS"/>
              </a:rPr>
              <a:t>Регистрация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0" dirty="0">
                <a:latin typeface="Trebuchet MS"/>
                <a:cs typeface="Trebuchet MS"/>
              </a:rPr>
              <a:t>портале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17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обратиться</a:t>
            </a:r>
            <a:r>
              <a:rPr sz="800" spc="-2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1"/>
              </a:rPr>
              <a:t>tomilino-logistics@auchan.ru</a:t>
            </a:r>
            <a:r>
              <a:rPr lang="ru-RU" sz="800" spc="10" dirty="0" smtClean="0">
                <a:latin typeface="Trebuchet MS"/>
                <a:cs typeface="Trebuchet MS"/>
              </a:rPr>
              <a:t> </a:t>
            </a:r>
            <a:r>
              <a:rPr lang="ru-RU" sz="800" spc="10" dirty="0" smtClean="0">
                <a:latin typeface="Trebuchet MS"/>
                <a:cs typeface="Trebuchet MS"/>
              </a:rPr>
              <a:t>; 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a.eﬁmenko@auchan.ru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 marR="4117975">
              <a:lnSpc>
                <a:spcPct val="101600"/>
              </a:lnSpc>
            </a:pPr>
            <a:r>
              <a:rPr sz="800" spc="25" dirty="0" smtClean="0">
                <a:latin typeface="Trebuchet MS"/>
                <a:cs typeface="Trebuchet MS"/>
              </a:rPr>
              <a:t>e</a:t>
            </a:r>
            <a:r>
              <a:rPr sz="800" spc="35" dirty="0" smtClean="0">
                <a:latin typeface="Trebuchet MS"/>
                <a:cs typeface="Trebuchet MS"/>
              </a:rPr>
              <a:t>-</a:t>
            </a:r>
            <a:r>
              <a:rPr sz="800" spc="65" dirty="0" smtClean="0">
                <a:latin typeface="Trebuchet MS"/>
                <a:cs typeface="Trebuchet MS"/>
              </a:rPr>
              <a:t>m</a:t>
            </a:r>
            <a:r>
              <a:rPr sz="800" spc="10" dirty="0" smtClean="0">
                <a:latin typeface="Trebuchet MS"/>
                <a:cs typeface="Trebuchet MS"/>
              </a:rPr>
              <a:t>a</a:t>
            </a:r>
            <a:r>
              <a:rPr sz="800" spc="-60" dirty="0" smtClean="0">
                <a:latin typeface="Trebuchet MS"/>
                <a:cs typeface="Trebuchet MS"/>
              </a:rPr>
              <a:t>i</a:t>
            </a:r>
            <a:r>
              <a:rPr sz="800" spc="-25" dirty="0" smtClean="0">
                <a:latin typeface="Trebuchet MS"/>
                <a:cs typeface="Trebuchet MS"/>
              </a:rPr>
              <a:t>l</a:t>
            </a:r>
            <a:r>
              <a:rPr sz="800" spc="-145" dirty="0" smtClean="0">
                <a:latin typeface="Trebuchet MS"/>
                <a:cs typeface="Trebuchet MS"/>
              </a:rPr>
              <a:t>:</a:t>
            </a:r>
            <a:r>
              <a:rPr lang="ru-RU" sz="800" spc="-145" dirty="0" smtClean="0">
                <a:latin typeface="Trebuchet MS"/>
                <a:cs typeface="Trebuchet MS"/>
              </a:rPr>
              <a:t>  </a:t>
            </a:r>
            <a:r>
              <a:rPr lang="en-US" sz="800" u="heavy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1"/>
              </a:rPr>
              <a:t>tomilino-logistics@auchan.ru</a:t>
            </a:r>
            <a:endParaRPr lang="ru-RU" sz="800" spc="20" dirty="0" smtClean="0">
              <a:solidFill>
                <a:srgbClr val="1154CC"/>
              </a:solidFill>
              <a:latin typeface="Trebuchet MS"/>
              <a:cs typeface="Trebuchet MS"/>
            </a:endParaRPr>
          </a:p>
          <a:p>
            <a:r>
              <a:rPr lang="ru-RU" sz="800" spc="25" dirty="0">
                <a:latin typeface="Trebuchet MS"/>
                <a:cs typeface="Trebuchet MS"/>
              </a:rPr>
              <a:t>тел. </a:t>
            </a:r>
            <a:r>
              <a:rPr lang="ru-RU" sz="800" spc="25" dirty="0">
                <a:latin typeface="Trebuchet MS"/>
                <a:cs typeface="Trebuchet MS"/>
              </a:rPr>
              <a:t>+7(495) 644 25 68 </a:t>
            </a:r>
            <a:r>
              <a:rPr lang="ru-RU" sz="800" spc="25" dirty="0" smtClean="0">
                <a:latin typeface="Trebuchet MS"/>
                <a:cs typeface="Trebuchet MS"/>
              </a:rPr>
              <a:t>доб.4001,4002</a:t>
            </a:r>
            <a:endParaRPr lang="ru-RU" sz="800" spc="2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ru-RU" sz="800" b="1" spc="-95" dirty="0" smtClean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ru-RU" sz="800" b="1" spc="-9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95" dirty="0" smtClean="0">
                <a:latin typeface="Trebuchet MS"/>
                <a:cs typeface="Trebuchet MS"/>
              </a:rPr>
              <a:t>______________________________________________________________________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b="1" spc="-30" dirty="0">
                <a:latin typeface="Trebuchet MS"/>
                <a:cs typeface="Trebuchet MS"/>
              </a:rPr>
              <a:t>3</a:t>
            </a:r>
            <a:r>
              <a:rPr sz="800" b="1" spc="-114" dirty="0">
                <a:latin typeface="Trebuchet MS"/>
                <a:cs typeface="Trebuchet MS"/>
              </a:rPr>
              <a:t>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</a:t>
            </a:r>
            <a:r>
              <a:rPr sz="800" b="1" spc="60" dirty="0">
                <a:latin typeface="Trebuchet MS"/>
                <a:cs typeface="Trebuchet MS"/>
              </a:rPr>
              <a:t>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35" dirty="0">
                <a:latin typeface="Trebuchet MS"/>
                <a:cs typeface="Trebuchet MS"/>
              </a:rPr>
              <a:t>Н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spc="10" dirty="0">
                <a:latin typeface="Trebuchet MS"/>
                <a:cs typeface="Trebuchet MS"/>
              </a:rPr>
              <a:t>в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spc="30" dirty="0">
                <a:latin typeface="Trebuchet MS"/>
                <a:cs typeface="Trebuchet MS"/>
              </a:rPr>
              <a:t>с</a:t>
            </a:r>
            <a:r>
              <a:rPr sz="800" b="1" dirty="0">
                <a:latin typeface="Trebuchet MS"/>
                <a:cs typeface="Trebuchet MS"/>
              </a:rPr>
              <a:t>и</a:t>
            </a:r>
            <a:r>
              <a:rPr sz="800" b="1" spc="25" dirty="0">
                <a:latin typeface="Trebuchet MS"/>
                <a:cs typeface="Trebuchet MS"/>
              </a:rPr>
              <a:t>б</a:t>
            </a:r>
            <a:r>
              <a:rPr sz="800" b="1" dirty="0">
                <a:latin typeface="Trebuchet MS"/>
                <a:cs typeface="Trebuchet MS"/>
              </a:rPr>
              <a:t>и</a:t>
            </a:r>
            <a:r>
              <a:rPr sz="800" b="1" spc="30" dirty="0">
                <a:latin typeface="Trebuchet MS"/>
                <a:cs typeface="Trebuchet MS"/>
              </a:rPr>
              <a:t>рс</a:t>
            </a:r>
            <a:r>
              <a:rPr sz="800" b="1" spc="15" dirty="0">
                <a:latin typeface="Trebuchet MS"/>
                <a:cs typeface="Trebuchet MS"/>
              </a:rPr>
              <a:t>к</a:t>
            </a:r>
            <a:endParaRPr sz="800" dirty="0">
              <a:latin typeface="Trebuchet MS"/>
              <a:cs typeface="Trebuchet MS"/>
            </a:endParaRPr>
          </a:p>
          <a:p>
            <a:pPr marL="12700" marR="225425">
              <a:lnSpc>
                <a:spcPct val="101600"/>
              </a:lnSpc>
            </a:pPr>
            <a:r>
              <a:rPr sz="800" spc="20" dirty="0">
                <a:latin typeface="Trebuchet MS"/>
                <a:cs typeface="Trebuchet MS"/>
              </a:rPr>
              <a:t>сухой </a:t>
            </a:r>
            <a:r>
              <a:rPr sz="800" spc="-20" dirty="0">
                <a:latin typeface="Trebuchet MS"/>
                <a:cs typeface="Trebuchet MS"/>
              </a:rPr>
              <a:t>склад: </a:t>
            </a:r>
            <a:r>
              <a:rPr sz="800" spc="-15" dirty="0">
                <a:latin typeface="Trebuchet MS"/>
                <a:cs typeface="Trebuchet MS"/>
              </a:rPr>
              <a:t>633102, </a:t>
            </a:r>
            <a:r>
              <a:rPr sz="800" spc="5" dirty="0">
                <a:latin typeface="Trebuchet MS"/>
                <a:cs typeface="Trebuchet MS"/>
              </a:rPr>
              <a:t>Россия, </a:t>
            </a:r>
            <a:r>
              <a:rPr sz="800" spc="-15" dirty="0">
                <a:latin typeface="Trebuchet MS"/>
                <a:cs typeface="Trebuchet MS"/>
              </a:rPr>
              <a:t>633102, </a:t>
            </a:r>
            <a:r>
              <a:rPr sz="800" spc="25" dirty="0">
                <a:latin typeface="Trebuchet MS"/>
                <a:cs typeface="Trebuchet MS"/>
              </a:rPr>
              <a:t>Новосибирская </a:t>
            </a:r>
            <a:r>
              <a:rPr sz="800" spc="-40" dirty="0">
                <a:latin typeface="Trebuchet MS"/>
                <a:cs typeface="Trebuchet MS"/>
              </a:rPr>
              <a:t>обл., </a:t>
            </a:r>
            <a:r>
              <a:rPr sz="800" spc="25" dirty="0">
                <a:latin typeface="Trebuchet MS"/>
                <a:cs typeface="Trebuchet MS"/>
              </a:rPr>
              <a:t>Новосибирский </a:t>
            </a:r>
            <a:r>
              <a:rPr sz="800" spc="-30" dirty="0">
                <a:latin typeface="Trebuchet MS"/>
                <a:cs typeface="Trebuchet MS"/>
              </a:rPr>
              <a:t>м.р-н, </a:t>
            </a:r>
            <a:r>
              <a:rPr sz="800" dirty="0">
                <a:latin typeface="Trebuchet MS"/>
                <a:cs typeface="Trebuchet MS"/>
              </a:rPr>
              <a:t>Толмачевский </a:t>
            </a:r>
            <a:r>
              <a:rPr sz="800" spc="15" dirty="0">
                <a:latin typeface="Trebuchet MS"/>
                <a:cs typeface="Trebuchet MS"/>
              </a:rPr>
              <a:t>сельсовет </a:t>
            </a:r>
            <a:r>
              <a:rPr sz="800" spc="-75" dirty="0">
                <a:latin typeface="Trebuchet MS"/>
                <a:cs typeface="Trebuchet MS"/>
              </a:rPr>
              <a:t>с.п., </a:t>
            </a:r>
            <a:r>
              <a:rPr sz="800" spc="-7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3307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км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45" dirty="0">
                <a:latin typeface="Trebuchet MS"/>
                <a:cs typeface="Trebuchet MS"/>
              </a:rPr>
              <a:t>платф.,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д.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0" dirty="0">
                <a:latin typeface="Trebuchet MS"/>
                <a:cs typeface="Trebuchet MS"/>
              </a:rPr>
              <a:t>30,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к.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5" dirty="0">
                <a:latin typeface="Trebuchet MS"/>
                <a:cs typeface="Trebuchet MS"/>
              </a:rPr>
              <a:t>В3.</a:t>
            </a:r>
            <a:endParaRPr sz="800" dirty="0">
              <a:latin typeface="Trebuchet MS"/>
              <a:cs typeface="Trebuchet MS"/>
            </a:endParaRPr>
          </a:p>
          <a:p>
            <a:pPr marL="12700" marR="5080">
              <a:lnSpc>
                <a:spcPct val="101600"/>
              </a:lnSpc>
            </a:pPr>
            <a:r>
              <a:rPr sz="800" spc="10" dirty="0">
                <a:latin typeface="Trebuchet MS"/>
                <a:cs typeface="Trebuchet MS"/>
              </a:rPr>
              <a:t>холодный </a:t>
            </a:r>
            <a:r>
              <a:rPr sz="800" spc="-20" dirty="0">
                <a:latin typeface="Trebuchet MS"/>
                <a:cs typeface="Trebuchet MS"/>
              </a:rPr>
              <a:t>склад:</a:t>
            </a:r>
            <a:r>
              <a:rPr sz="800" spc="-15" dirty="0">
                <a:latin typeface="Trebuchet MS"/>
                <a:cs typeface="Trebuchet MS"/>
              </a:rPr>
              <a:t> 633102, </a:t>
            </a:r>
            <a:r>
              <a:rPr sz="800" spc="5" dirty="0">
                <a:latin typeface="Trebuchet MS"/>
                <a:cs typeface="Trebuchet MS"/>
              </a:rPr>
              <a:t>Россия, </a:t>
            </a:r>
            <a:r>
              <a:rPr sz="800" spc="-15" dirty="0">
                <a:latin typeface="Trebuchet MS"/>
                <a:cs typeface="Trebuchet MS"/>
              </a:rPr>
              <a:t>633102, </a:t>
            </a:r>
            <a:r>
              <a:rPr sz="800" spc="25" dirty="0">
                <a:latin typeface="Trebuchet MS"/>
                <a:cs typeface="Trebuchet MS"/>
              </a:rPr>
              <a:t>Новосибирская </a:t>
            </a:r>
            <a:r>
              <a:rPr sz="800" spc="-40" dirty="0">
                <a:latin typeface="Trebuchet MS"/>
                <a:cs typeface="Trebuchet MS"/>
              </a:rPr>
              <a:t>обл., </a:t>
            </a:r>
            <a:r>
              <a:rPr sz="800" spc="25" dirty="0">
                <a:latin typeface="Trebuchet MS"/>
                <a:cs typeface="Trebuchet MS"/>
              </a:rPr>
              <a:t>Новосибирский </a:t>
            </a:r>
            <a:r>
              <a:rPr sz="800" spc="-30" dirty="0">
                <a:latin typeface="Trebuchet MS"/>
                <a:cs typeface="Trebuchet MS"/>
              </a:rPr>
              <a:t>м.р-н, </a:t>
            </a:r>
            <a:r>
              <a:rPr sz="800" dirty="0">
                <a:latin typeface="Trebuchet MS"/>
                <a:cs typeface="Trebuchet MS"/>
              </a:rPr>
              <a:t>Толмачевский </a:t>
            </a:r>
            <a:r>
              <a:rPr sz="800" spc="15" dirty="0">
                <a:latin typeface="Trebuchet MS"/>
                <a:cs typeface="Trebuchet MS"/>
              </a:rPr>
              <a:t>сельсовет </a:t>
            </a:r>
            <a:r>
              <a:rPr sz="800" spc="-75" dirty="0">
                <a:latin typeface="Trebuchet MS"/>
                <a:cs typeface="Trebuchet MS"/>
              </a:rPr>
              <a:t>с.п., </a:t>
            </a:r>
            <a:r>
              <a:rPr sz="800" spc="-7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3307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км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45" dirty="0">
                <a:latin typeface="Trebuchet MS"/>
                <a:cs typeface="Trebuchet MS"/>
              </a:rPr>
              <a:t>платф.,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д.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0" dirty="0">
                <a:latin typeface="Trebuchet MS"/>
                <a:cs typeface="Trebuchet MS"/>
              </a:rPr>
              <a:t>30,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к.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5" dirty="0">
                <a:latin typeface="Trebuchet MS"/>
                <a:cs typeface="Trebuchet MS"/>
              </a:rPr>
              <a:t>В3.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lang="ru-RU" sz="800" b="1" spc="25" dirty="0">
                <a:latin typeface="Trebuchet MS"/>
                <a:cs typeface="Trebuchet MS"/>
              </a:rPr>
              <a:t>Способ</a:t>
            </a:r>
            <a:r>
              <a:rPr lang="ru-RU" sz="800" b="1" spc="-50" dirty="0">
                <a:latin typeface="Trebuchet MS"/>
                <a:cs typeface="Trebuchet MS"/>
              </a:rPr>
              <a:t> </a:t>
            </a:r>
            <a:r>
              <a:rPr lang="ru-RU" sz="800" b="1" spc="-5" dirty="0" err="1">
                <a:latin typeface="Trebuchet MS"/>
                <a:cs typeface="Trebuchet MS"/>
              </a:rPr>
              <a:t>авизации</a:t>
            </a:r>
            <a:r>
              <a:rPr lang="ru-RU" sz="800" b="1" spc="-5" dirty="0">
                <a:latin typeface="Trebuchet MS"/>
                <a:cs typeface="Trebuchet MS"/>
              </a:rPr>
              <a:t>:</a:t>
            </a:r>
            <a:r>
              <a:rPr lang="ru-RU" sz="800" b="1" spc="-35" dirty="0">
                <a:latin typeface="Trebuchet MS"/>
                <a:cs typeface="Trebuchet MS"/>
              </a:rPr>
              <a:t> </a:t>
            </a:r>
            <a:r>
              <a:rPr lang="ru-RU" sz="800" spc="15" dirty="0">
                <a:latin typeface="Trebuchet MS"/>
                <a:cs typeface="Trebuchet MS"/>
              </a:rPr>
              <a:t>через</a:t>
            </a:r>
            <a:r>
              <a:rPr lang="ru-RU" sz="800" spc="-35" dirty="0">
                <a:latin typeface="Trebuchet MS"/>
                <a:cs typeface="Trebuchet MS"/>
              </a:rPr>
              <a:t> </a:t>
            </a:r>
            <a:r>
              <a:rPr lang="ru-RU" sz="800" spc="20" dirty="0">
                <a:latin typeface="Trebuchet MS"/>
                <a:cs typeface="Trebuchet MS"/>
              </a:rPr>
              <a:t>портал</a:t>
            </a:r>
            <a:r>
              <a:rPr lang="ru-RU" sz="800" spc="-40" dirty="0">
                <a:latin typeface="Trebuchet MS"/>
                <a:cs typeface="Trebuchet MS"/>
              </a:rPr>
              <a:t> </a:t>
            </a:r>
            <a:r>
              <a:rPr lang="ru-RU"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https://suppliers.auchan.ru/yms</a:t>
            </a:r>
            <a:r>
              <a:rPr lang="ru-RU"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 marR="4053840">
              <a:lnSpc>
                <a:spcPct val="101600"/>
              </a:lnSpc>
            </a:pPr>
            <a:r>
              <a:rPr sz="800" spc="25" dirty="0">
                <a:latin typeface="Trebuchet MS"/>
                <a:cs typeface="Trebuchet MS"/>
              </a:rPr>
              <a:t>e</a:t>
            </a:r>
            <a:r>
              <a:rPr sz="800" spc="35" dirty="0">
                <a:latin typeface="Trebuchet MS"/>
                <a:cs typeface="Trebuchet MS"/>
              </a:rPr>
              <a:t>-</a:t>
            </a:r>
            <a:r>
              <a:rPr sz="800" spc="65" dirty="0">
                <a:latin typeface="Trebuchet MS"/>
                <a:cs typeface="Trebuchet MS"/>
              </a:rPr>
              <a:t>m</a:t>
            </a:r>
            <a:r>
              <a:rPr sz="800" spc="10" dirty="0">
                <a:latin typeface="Trebuchet MS"/>
                <a:cs typeface="Trebuchet MS"/>
              </a:rPr>
              <a:t>a</a:t>
            </a:r>
            <a:r>
              <a:rPr sz="800" spc="-60" dirty="0">
                <a:latin typeface="Trebuchet MS"/>
                <a:cs typeface="Trebuchet MS"/>
              </a:rPr>
              <a:t>i</a:t>
            </a:r>
            <a:r>
              <a:rPr sz="800" spc="-25" dirty="0">
                <a:latin typeface="Trebuchet MS"/>
                <a:cs typeface="Trebuchet MS"/>
              </a:rPr>
              <a:t>l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  <a:hlinkClick r:id="rId12"/>
              </a:rPr>
              <a:t>n</a:t>
            </a:r>
            <a:r>
              <a:rPr sz="800" spc="55" dirty="0">
                <a:latin typeface="Trebuchet MS"/>
                <a:cs typeface="Trebuchet MS"/>
                <a:hlinkClick r:id="rId12"/>
              </a:rPr>
              <a:t>s</a:t>
            </a:r>
            <a:r>
              <a:rPr sz="800" spc="15" dirty="0">
                <a:latin typeface="Trebuchet MS"/>
                <a:cs typeface="Trebuchet MS"/>
                <a:hlinkClick r:id="rId12"/>
              </a:rPr>
              <a:t>k</a:t>
            </a:r>
            <a:r>
              <a:rPr sz="800" spc="-40" dirty="0">
                <a:latin typeface="Trebuchet MS"/>
                <a:cs typeface="Trebuchet MS"/>
                <a:hlinkClick r:id="rId12"/>
              </a:rPr>
              <a:t>f</a:t>
            </a:r>
            <a:r>
              <a:rPr sz="800" spc="-50" dirty="0">
                <a:latin typeface="Trebuchet MS"/>
                <a:cs typeface="Trebuchet MS"/>
                <a:hlinkClick r:id="rId12"/>
              </a:rPr>
              <a:t>r</a:t>
            </a:r>
            <a:r>
              <a:rPr sz="800" spc="25" dirty="0">
                <a:latin typeface="Trebuchet MS"/>
                <a:cs typeface="Trebuchet MS"/>
                <a:hlinkClick r:id="rId12"/>
              </a:rPr>
              <a:t>e</a:t>
            </a:r>
            <a:r>
              <a:rPr sz="800" spc="55" dirty="0">
                <a:latin typeface="Trebuchet MS"/>
                <a:cs typeface="Trebuchet MS"/>
                <a:hlinkClick r:id="rId12"/>
              </a:rPr>
              <a:t>s</a:t>
            </a:r>
            <a:r>
              <a:rPr sz="800" spc="20" dirty="0">
                <a:latin typeface="Trebuchet MS"/>
                <a:cs typeface="Trebuchet MS"/>
                <a:hlinkClick r:id="rId12"/>
              </a:rPr>
              <a:t>h</a:t>
            </a:r>
            <a:r>
              <a:rPr sz="800" spc="-20" dirty="0">
                <a:latin typeface="Trebuchet MS"/>
                <a:cs typeface="Trebuchet MS"/>
                <a:hlinkClick r:id="rId12"/>
              </a:rPr>
              <a:t>_</a:t>
            </a:r>
            <a:r>
              <a:rPr sz="800" dirty="0">
                <a:latin typeface="Trebuchet MS"/>
                <a:cs typeface="Trebuchet MS"/>
                <a:hlinkClick r:id="rId12"/>
              </a:rPr>
              <a:t>a</a:t>
            </a:r>
            <a:r>
              <a:rPr sz="800" spc="25" dirty="0">
                <a:latin typeface="Trebuchet MS"/>
                <a:cs typeface="Trebuchet MS"/>
                <a:hlinkClick r:id="rId12"/>
              </a:rPr>
              <a:t>v</a:t>
            </a:r>
            <a:r>
              <a:rPr sz="800" spc="-60" dirty="0">
                <a:latin typeface="Trebuchet MS"/>
                <a:cs typeface="Trebuchet MS"/>
                <a:hlinkClick r:id="rId12"/>
              </a:rPr>
              <a:t>i</a:t>
            </a:r>
            <a:r>
              <a:rPr sz="800" spc="5" dirty="0">
                <a:latin typeface="Trebuchet MS"/>
                <a:cs typeface="Trebuchet MS"/>
                <a:hlinkClick r:id="rId12"/>
              </a:rPr>
              <a:t>z</a:t>
            </a:r>
            <a:r>
              <a:rPr sz="800" spc="45" dirty="0">
                <a:latin typeface="Trebuchet MS"/>
                <a:cs typeface="Trebuchet MS"/>
                <a:hlinkClick r:id="rId12"/>
              </a:rPr>
              <a:t>@</a:t>
            </a:r>
            <a:r>
              <a:rPr sz="800" spc="10" dirty="0">
                <a:latin typeface="Trebuchet MS"/>
                <a:cs typeface="Trebuchet MS"/>
                <a:hlinkClick r:id="rId12"/>
              </a:rPr>
              <a:t>a</a:t>
            </a:r>
            <a:r>
              <a:rPr sz="800" spc="30" dirty="0">
                <a:latin typeface="Trebuchet MS"/>
                <a:cs typeface="Trebuchet MS"/>
                <a:hlinkClick r:id="rId12"/>
              </a:rPr>
              <a:t>u</a:t>
            </a:r>
            <a:r>
              <a:rPr sz="800" spc="35" dirty="0">
                <a:latin typeface="Trebuchet MS"/>
                <a:cs typeface="Trebuchet MS"/>
                <a:hlinkClick r:id="rId12"/>
              </a:rPr>
              <a:t>c</a:t>
            </a:r>
            <a:r>
              <a:rPr sz="800" spc="20" dirty="0">
                <a:latin typeface="Trebuchet MS"/>
                <a:cs typeface="Trebuchet MS"/>
                <a:hlinkClick r:id="rId12"/>
              </a:rPr>
              <a:t>h</a:t>
            </a:r>
            <a:r>
              <a:rPr sz="800" spc="10" dirty="0">
                <a:latin typeface="Trebuchet MS"/>
                <a:cs typeface="Trebuchet MS"/>
                <a:hlinkClick r:id="rId12"/>
              </a:rPr>
              <a:t>a</a:t>
            </a:r>
            <a:r>
              <a:rPr sz="800" spc="20" dirty="0">
                <a:latin typeface="Trebuchet MS"/>
                <a:cs typeface="Trebuchet MS"/>
                <a:hlinkClick r:id="rId12"/>
              </a:rPr>
              <a:t>n</a:t>
            </a:r>
            <a:r>
              <a:rPr sz="800" spc="-150" dirty="0">
                <a:latin typeface="Trebuchet MS"/>
                <a:cs typeface="Trebuchet MS"/>
                <a:hlinkClick r:id="rId12"/>
              </a:rPr>
              <a:t>.</a:t>
            </a:r>
            <a:r>
              <a:rPr sz="800" spc="-40" dirty="0">
                <a:latin typeface="Trebuchet MS"/>
                <a:cs typeface="Trebuchet MS"/>
                <a:hlinkClick r:id="rId12"/>
              </a:rPr>
              <a:t>r</a:t>
            </a:r>
            <a:r>
              <a:rPr sz="800" spc="25" dirty="0">
                <a:latin typeface="Trebuchet MS"/>
                <a:cs typeface="Trebuchet MS"/>
                <a:hlinkClick r:id="rId12"/>
              </a:rPr>
              <a:t>u </a:t>
            </a:r>
            <a:r>
              <a:rPr sz="800" spc="20" dirty="0">
                <a:latin typeface="Trebuchet MS"/>
                <a:cs typeface="Trebuchet MS"/>
              </a:rPr>
              <a:t> </a:t>
            </a:r>
            <a:endParaRPr lang="ru-RU" sz="800" spc="20" dirty="0" smtClean="0">
              <a:latin typeface="Trebuchet MS"/>
              <a:cs typeface="Trebuchet MS"/>
            </a:endParaRPr>
          </a:p>
          <a:p>
            <a:pPr marL="12700" marR="4053840">
              <a:lnSpc>
                <a:spcPct val="101600"/>
              </a:lnSpc>
            </a:pPr>
            <a:r>
              <a:rPr sz="800" spc="-30" dirty="0" err="1" smtClean="0">
                <a:latin typeface="Trebuchet MS"/>
                <a:cs typeface="Trebuchet MS"/>
              </a:rPr>
              <a:t>тел</a:t>
            </a:r>
            <a:r>
              <a:rPr sz="800" spc="-30" dirty="0">
                <a:latin typeface="Trebuchet MS"/>
                <a:cs typeface="Trebuchet MS"/>
              </a:rPr>
              <a:t>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lang="ru-RU" sz="800" spc="20" dirty="0" smtClean="0">
                <a:latin typeface="Trebuchet MS"/>
                <a:cs typeface="Trebuchet MS"/>
              </a:rPr>
              <a:t>+7</a:t>
            </a:r>
            <a:r>
              <a:rPr lang="ru-RU" sz="800" spc="20" dirty="0">
                <a:latin typeface="Trebuchet MS"/>
                <a:cs typeface="Trebuchet MS"/>
              </a:rPr>
              <a:t> </a:t>
            </a:r>
            <a:r>
              <a:rPr sz="800" spc="20" dirty="0" smtClean="0">
                <a:latin typeface="Trebuchet MS"/>
                <a:cs typeface="Trebuchet MS"/>
              </a:rPr>
              <a:t>383</a:t>
            </a:r>
            <a:r>
              <a:rPr lang="ru-RU" sz="800" spc="20" dirty="0" smtClean="0">
                <a:latin typeface="Trebuchet MS"/>
                <a:cs typeface="Trebuchet MS"/>
              </a:rPr>
              <a:t> </a:t>
            </a:r>
            <a:r>
              <a:rPr sz="800" spc="20" dirty="0" smtClean="0">
                <a:latin typeface="Trebuchet MS"/>
                <a:cs typeface="Trebuchet MS"/>
              </a:rPr>
              <a:t>230</a:t>
            </a:r>
            <a:r>
              <a:rPr lang="ru-RU" sz="800" spc="20" dirty="0" smtClean="0">
                <a:latin typeface="Trebuchet MS"/>
                <a:cs typeface="Trebuchet MS"/>
              </a:rPr>
              <a:t> </a:t>
            </a:r>
            <a:r>
              <a:rPr sz="800" spc="20" dirty="0" smtClean="0">
                <a:latin typeface="Trebuchet MS"/>
                <a:cs typeface="Trebuchet MS"/>
              </a:rPr>
              <a:t>19</a:t>
            </a:r>
            <a:r>
              <a:rPr lang="ru-RU" sz="800" spc="20" dirty="0" smtClean="0">
                <a:latin typeface="Trebuchet MS"/>
                <a:cs typeface="Trebuchet MS"/>
              </a:rPr>
              <a:t> </a:t>
            </a:r>
            <a:r>
              <a:rPr sz="800" spc="20" dirty="0" smtClean="0">
                <a:latin typeface="Trebuchet MS"/>
                <a:cs typeface="Trebuchet MS"/>
              </a:rPr>
              <a:t>66</a:t>
            </a:r>
            <a:r>
              <a:rPr sz="800" spc="-35" dirty="0" smtClean="0">
                <a:latin typeface="Trebuchet MS"/>
                <a:cs typeface="Trebuchet MS"/>
              </a:rPr>
              <a:t> </a:t>
            </a:r>
            <a:r>
              <a:rPr sz="800" spc="25" dirty="0" err="1" smtClean="0">
                <a:latin typeface="Trebuchet MS"/>
                <a:cs typeface="Trebuchet MS"/>
              </a:rPr>
              <a:t>доб</a:t>
            </a:r>
            <a:r>
              <a:rPr lang="ru-RU" sz="800" spc="25" dirty="0" smtClean="0">
                <a:latin typeface="Trebuchet MS"/>
                <a:cs typeface="Trebuchet MS"/>
              </a:rPr>
              <a:t>.</a:t>
            </a:r>
            <a:r>
              <a:rPr sz="800" spc="-40" dirty="0" smtClean="0">
                <a:latin typeface="Trebuchet MS"/>
                <a:cs typeface="Trebuchet MS"/>
              </a:rPr>
              <a:t> </a:t>
            </a:r>
            <a:r>
              <a:rPr sz="800" spc="30" dirty="0" smtClean="0">
                <a:latin typeface="Trebuchet MS"/>
                <a:cs typeface="Trebuchet MS"/>
              </a:rPr>
              <a:t>8</a:t>
            </a:r>
            <a:r>
              <a:rPr lang="ru-RU" sz="800" spc="30" dirty="0" smtClean="0">
                <a:latin typeface="Trebuchet MS"/>
                <a:cs typeface="Trebuchet MS"/>
              </a:rPr>
              <a:t>406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20" dirty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sz="800" b="1" spc="-114" dirty="0">
                <a:solidFill>
                  <a:srgbClr val="212121"/>
                </a:solidFill>
                <a:latin typeface="Trebuchet MS"/>
                <a:cs typeface="Trebuchet MS"/>
              </a:rPr>
              <a:t>.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60" dirty="0">
                <a:solidFill>
                  <a:srgbClr val="212121"/>
                </a:solidFill>
                <a:latin typeface="Trebuchet MS"/>
                <a:cs typeface="Trebuchet MS"/>
              </a:rPr>
              <a:t>Ц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45" dirty="0">
                <a:solidFill>
                  <a:srgbClr val="212121"/>
                </a:solidFill>
                <a:latin typeface="Trebuchet MS"/>
                <a:cs typeface="Trebuchet MS"/>
              </a:rPr>
              <a:t>Ю</a:t>
            </a:r>
            <a:r>
              <a:rPr sz="800" b="1" spc="55" dirty="0">
                <a:solidFill>
                  <a:srgbClr val="212121"/>
                </a:solidFill>
                <a:latin typeface="Trebuchet MS"/>
                <a:cs typeface="Trebuchet MS"/>
              </a:rPr>
              <a:t>ж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н</a:t>
            </a:r>
            <a:r>
              <a:rPr sz="800" b="1" spc="5" dirty="0">
                <a:solidFill>
                  <a:srgbClr val="212121"/>
                </a:solidFill>
                <a:latin typeface="Trebuchet MS"/>
                <a:cs typeface="Trebuchet MS"/>
              </a:rPr>
              <a:t>ы</a:t>
            </a:r>
            <a:r>
              <a:rPr sz="800" b="1" spc="15" dirty="0">
                <a:solidFill>
                  <a:srgbClr val="212121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в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endParaRPr sz="800" dirty="0">
              <a:latin typeface="Trebuchet MS"/>
              <a:cs typeface="Trebuchet MS"/>
            </a:endParaRPr>
          </a:p>
          <a:p>
            <a:pPr marL="12700" marR="522605">
              <a:lnSpc>
                <a:spcPct val="101600"/>
              </a:lnSpc>
            </a:pPr>
            <a:r>
              <a:rPr sz="800" spc="10" dirty="0">
                <a:latin typeface="Trebuchet MS"/>
                <a:cs typeface="Trebuchet MS"/>
              </a:rPr>
              <a:t>142050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Российская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Федерация,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Московская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область,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город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Домодедово,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городской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округ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Домодедово, </a:t>
            </a:r>
            <a:r>
              <a:rPr sz="800" spc="1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территория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50" dirty="0">
                <a:latin typeface="Trebuchet MS"/>
                <a:cs typeface="Trebuchet MS"/>
              </a:rPr>
              <a:t>М-4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35" dirty="0">
                <a:latin typeface="Trebuchet MS"/>
                <a:cs typeface="Trebuchet MS"/>
              </a:rPr>
              <a:t>"Дон",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улица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48-й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километр,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15" dirty="0">
                <a:latin typeface="Trebuchet MS"/>
                <a:cs typeface="Trebuchet MS"/>
              </a:rPr>
              <a:t>стр.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80" dirty="0">
                <a:latin typeface="Trebuchet MS"/>
                <a:cs typeface="Trebuchet MS"/>
              </a:rPr>
              <a:t>1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ru-RU" sz="850" dirty="0" smtClean="0">
              <a:latin typeface="Trebuchet MS"/>
              <a:cs typeface="Trebuchet MS"/>
            </a:endParaRPr>
          </a:p>
          <a:p>
            <a:pPr marL="12700">
              <a:spcBef>
                <a:spcPts val="5"/>
              </a:spcBef>
            </a:pPr>
            <a:r>
              <a:rPr lang="ru-RU" sz="800" b="1" spc="25" dirty="0">
                <a:latin typeface="Trebuchet MS"/>
                <a:cs typeface="Trebuchet MS"/>
              </a:rPr>
              <a:t>Способ </a:t>
            </a:r>
            <a:r>
              <a:rPr lang="ru-RU" sz="800" b="1" spc="25" dirty="0" err="1">
                <a:latin typeface="Trebuchet MS"/>
                <a:cs typeface="Trebuchet MS"/>
              </a:rPr>
              <a:t>авизации</a:t>
            </a:r>
            <a:r>
              <a:rPr lang="ru-RU" sz="800" b="1" spc="25" dirty="0">
                <a:latin typeface="Trebuchet MS"/>
                <a:cs typeface="Trebuchet MS"/>
              </a:rPr>
              <a:t>: через портал </a:t>
            </a:r>
            <a:r>
              <a:rPr lang="ru-RU" sz="800" spc="25" dirty="0">
                <a:latin typeface="Trebuchet MS"/>
                <a:cs typeface="Trebuchet MS"/>
                <a:hlinkClick r:id="rId8"/>
              </a:rPr>
              <a:t>https://suppliers.auchan.ru/yms</a:t>
            </a:r>
            <a:r>
              <a:rPr lang="ru-RU" sz="800" spc="25" dirty="0">
                <a:latin typeface="Trebuchet MS"/>
                <a:cs typeface="Trebuchet MS"/>
              </a:rPr>
              <a:t> 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latin typeface="Trebuchet MS"/>
                <a:cs typeface="Trebuchet MS"/>
              </a:rPr>
              <a:t>Регистрация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0" dirty="0">
                <a:latin typeface="Trebuchet MS"/>
                <a:cs typeface="Trebuchet MS"/>
              </a:rPr>
              <a:t>портале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обратиться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2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0" dirty="0" smtClean="0">
                <a:latin typeface="Trebuchet MS"/>
                <a:cs typeface="Trebuchet MS"/>
                <a:hlinkClick r:id="rId13"/>
              </a:rPr>
              <a:t>appro_msk@auchan.ru</a:t>
            </a:r>
            <a:r>
              <a:rPr lang="ru-RU" sz="800" spc="10" dirty="0" smtClean="0">
                <a:latin typeface="Trebuchet MS"/>
                <a:cs typeface="Trebuchet MS"/>
              </a:rPr>
              <a:t> ; </a:t>
            </a:r>
            <a:r>
              <a:rPr lang="en-US" sz="800" u="heavy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a.eﬁmenko@auchan.ru</a:t>
            </a:r>
            <a:r>
              <a:rPr lang="ru-RU" sz="800" u="heavy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5" dirty="0">
                <a:latin typeface="Trebuchet MS"/>
                <a:cs typeface="Trebuchet MS"/>
              </a:rPr>
              <a:t>e-mail:</a:t>
            </a:r>
            <a:r>
              <a:rPr sz="800" spc="-30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r>
              <a:rPr sz="800" u="heavy" spc="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4"/>
              </a:rPr>
              <a:t>sg_reception@auchan.ru</a:t>
            </a:r>
            <a:endParaRPr sz="800" dirty="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583689" y="10124823"/>
            <a:ext cx="483870" cy="2343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-35" dirty="0">
                <a:solidFill>
                  <a:srgbClr val="D52A1D"/>
                </a:solidFill>
                <a:latin typeface="Trebuchet MS"/>
                <a:cs typeface="Trebuchet MS"/>
              </a:rPr>
              <a:t>10</a:t>
            </a:fld>
            <a:r>
              <a:rPr sz="1000" spc="-35" dirty="0">
                <a:solidFill>
                  <a:srgbClr val="868686"/>
                </a:solidFill>
                <a:latin typeface="Trebuchet MS"/>
                <a:cs typeface="Trebuchet MS"/>
              </a:rPr>
              <a:t>/12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9839" y="856335"/>
            <a:ext cx="3786504" cy="0"/>
          </a:xfrm>
          <a:custGeom>
            <a:avLst/>
            <a:gdLst/>
            <a:ahLst/>
            <a:cxnLst/>
            <a:rect l="l" t="t" r="r" b="b"/>
            <a:pathLst>
              <a:path w="3786504">
                <a:moveTo>
                  <a:pt x="0" y="0"/>
                </a:moveTo>
                <a:lnTo>
                  <a:pt x="3786375" y="0"/>
                </a:lnTo>
              </a:path>
            </a:pathLst>
          </a:custGeom>
          <a:ln w="629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47138" y="1074018"/>
            <a:ext cx="5737861" cy="29994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35" dirty="0">
                <a:latin typeface="Trebuchet MS"/>
                <a:cs typeface="Trebuchet MS"/>
              </a:rPr>
              <a:t>5</a:t>
            </a:r>
            <a:r>
              <a:rPr sz="800" b="1" spc="-114" dirty="0">
                <a:latin typeface="Trebuchet MS"/>
                <a:cs typeface="Trebuchet MS"/>
              </a:rPr>
              <a:t>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</a:t>
            </a:r>
            <a:r>
              <a:rPr sz="800" b="1" spc="60" dirty="0">
                <a:latin typeface="Trebuchet MS"/>
                <a:cs typeface="Trebuchet MS"/>
              </a:rPr>
              <a:t>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50" dirty="0" err="1" smtClean="0">
                <a:latin typeface="Trebuchet MS"/>
                <a:cs typeface="Trebuchet MS"/>
              </a:rPr>
              <a:t>С</a:t>
            </a:r>
            <a:r>
              <a:rPr sz="800" b="1" spc="25" dirty="0" err="1" smtClean="0">
                <a:latin typeface="Trebuchet MS"/>
                <a:cs typeface="Trebuchet MS"/>
              </a:rPr>
              <a:t>а</a:t>
            </a:r>
            <a:r>
              <a:rPr sz="800" b="1" dirty="0" err="1" smtClean="0">
                <a:latin typeface="Trebuchet MS"/>
                <a:cs typeface="Trebuchet MS"/>
              </a:rPr>
              <a:t>м</a:t>
            </a:r>
            <a:r>
              <a:rPr sz="800" b="1" spc="25" dirty="0" err="1" smtClean="0">
                <a:latin typeface="Trebuchet MS"/>
                <a:cs typeface="Trebuchet MS"/>
              </a:rPr>
              <a:t>а</a:t>
            </a:r>
            <a:r>
              <a:rPr sz="800" b="1" spc="30" dirty="0" err="1" smtClean="0">
                <a:latin typeface="Trebuchet MS"/>
                <a:cs typeface="Trebuchet MS"/>
              </a:rPr>
              <a:t>ра</a:t>
            </a:r>
            <a:r>
              <a:rPr lang="en-US" sz="800" b="1" spc="30" dirty="0" smtClean="0">
                <a:latin typeface="Trebuchet MS"/>
                <a:cs typeface="Trebuchet MS"/>
              </a:rPr>
              <a:t> </a:t>
            </a:r>
            <a:r>
              <a:rPr lang="en-US" sz="800" b="1" spc="30" dirty="0" smtClean="0">
                <a:latin typeface="Gilroy ExtraBold" panose="00000900000000000000" pitchFamily="50" charset="-52"/>
                <a:cs typeface="Trebuchet MS"/>
              </a:rPr>
              <a:t>√</a:t>
            </a:r>
            <a:endParaRPr sz="800" dirty="0">
              <a:latin typeface="Trebuchet MS"/>
              <a:cs typeface="Trebuchet MS"/>
            </a:endParaRPr>
          </a:p>
          <a:p>
            <a:pPr marL="12700" marR="50165">
              <a:lnSpc>
                <a:spcPct val="101600"/>
              </a:lnSpc>
            </a:pPr>
            <a:r>
              <a:rPr sz="800" spc="-15" dirty="0">
                <a:latin typeface="Trebuchet MS"/>
                <a:cs typeface="Trebuchet MS"/>
              </a:rPr>
              <a:t>443532,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Россия,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Самарская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-40" dirty="0">
                <a:latin typeface="Trebuchet MS"/>
                <a:cs typeface="Trebuchet MS"/>
              </a:rPr>
              <a:t>обл.,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Волжский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район,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в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районе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села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Преображенка.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ул.Индустриальная </a:t>
            </a:r>
            <a:r>
              <a:rPr sz="800" spc="10" dirty="0">
                <a:latin typeface="Trebuchet MS"/>
                <a:cs typeface="Trebuchet MS"/>
              </a:rPr>
              <a:t> </a:t>
            </a:r>
            <a:r>
              <a:rPr sz="800" spc="-15" dirty="0">
                <a:latin typeface="Trebuchet MS"/>
                <a:cs typeface="Trebuchet MS"/>
              </a:rPr>
              <a:t>д.2А.,логистический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комплекс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"Придорожный",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0" dirty="0" err="1">
                <a:latin typeface="Trebuchet MS"/>
                <a:cs typeface="Trebuchet MS"/>
              </a:rPr>
              <a:t>корпус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60" dirty="0" smtClean="0">
                <a:latin typeface="Trebuchet MS"/>
                <a:cs typeface="Trebuchet MS"/>
              </a:rPr>
              <a:t>6</a:t>
            </a:r>
            <a:endParaRPr lang="ru-RU" sz="800" spc="60" dirty="0" smtClean="0">
              <a:latin typeface="Trebuchet MS"/>
              <a:cs typeface="Trebuchet MS"/>
            </a:endParaRPr>
          </a:p>
          <a:p>
            <a:pPr marL="12700" marR="50165">
              <a:lnSpc>
                <a:spcPct val="101600"/>
              </a:lnSpc>
            </a:pPr>
            <a:endParaRPr sz="800" dirty="0">
              <a:latin typeface="Trebuchet MS"/>
              <a:cs typeface="Trebuchet MS"/>
            </a:endParaRPr>
          </a:p>
          <a:p>
            <a:pPr marL="12700">
              <a:spcBef>
                <a:spcPts val="5"/>
              </a:spcBef>
            </a:pPr>
            <a:r>
              <a:rPr lang="ru-RU" sz="850" dirty="0">
                <a:latin typeface="Trebuchet MS"/>
                <a:cs typeface="Trebuchet MS"/>
              </a:rPr>
              <a:t>Способ </a:t>
            </a:r>
            <a:r>
              <a:rPr lang="ru-RU" sz="850" dirty="0" err="1">
                <a:latin typeface="Trebuchet MS"/>
                <a:cs typeface="Trebuchet MS"/>
              </a:rPr>
              <a:t>авизации</a:t>
            </a:r>
            <a:r>
              <a:rPr lang="ru-RU" sz="850" dirty="0">
                <a:latin typeface="Trebuchet MS"/>
                <a:cs typeface="Trebuchet MS"/>
              </a:rPr>
              <a:t>: через портал </a:t>
            </a:r>
            <a:r>
              <a:rPr lang="ru-RU" sz="800" dirty="0">
                <a:latin typeface="Trebuchet MS"/>
                <a:cs typeface="Trebuchet MS"/>
                <a:hlinkClick r:id="rId2"/>
              </a:rPr>
              <a:t>https://suppliers.auchan.ru/yms</a:t>
            </a:r>
            <a:r>
              <a:rPr lang="ru-RU" sz="850" dirty="0">
                <a:latin typeface="Trebuchet MS"/>
                <a:cs typeface="Trebuchet MS"/>
              </a:rPr>
              <a:t> </a:t>
            </a:r>
          </a:p>
          <a:p>
            <a:pPr marL="12700"/>
            <a:endParaRPr lang="en-US" sz="800" dirty="0" smtClean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40" dirty="0" smtClean="0">
                <a:latin typeface="Trebuchet MS"/>
                <a:cs typeface="Trebuchet MS"/>
              </a:rPr>
              <a:t> </a:t>
            </a:r>
            <a:r>
              <a:rPr sz="800" b="1" spc="10" dirty="0" err="1" smtClean="0">
                <a:latin typeface="Trebuchet MS"/>
                <a:cs typeface="Trebuchet MS"/>
              </a:rPr>
              <a:t>Регистрация</a:t>
            </a:r>
            <a:r>
              <a:rPr sz="800" b="1" spc="-45" dirty="0" smtClean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10" dirty="0">
                <a:latin typeface="Trebuchet MS"/>
                <a:cs typeface="Trebuchet MS"/>
              </a:rPr>
              <a:t>портале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обратиться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5" dirty="0" smtClean="0">
                <a:latin typeface="Trebuchet MS"/>
                <a:cs typeface="Trebuchet MS"/>
                <a:hlinkClick r:id="rId3"/>
              </a:rPr>
              <a:t>appro.sam@auchan.ru</a:t>
            </a:r>
            <a:r>
              <a:rPr lang="ru-RU" sz="800" spc="5" dirty="0" smtClean="0">
                <a:latin typeface="Trebuchet MS"/>
                <a:cs typeface="Trebuchet MS"/>
              </a:rPr>
              <a:t> ; 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a.eﬁmenko@auchan.ru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 err="1">
                <a:latin typeface="Trebuchet MS"/>
                <a:cs typeface="Trebuchet MS"/>
              </a:rPr>
              <a:t>Контакты</a:t>
            </a:r>
            <a:r>
              <a:rPr sz="800" b="1" spc="-5" dirty="0" smtClean="0">
                <a:latin typeface="Trebuchet MS"/>
                <a:cs typeface="Trebuchet MS"/>
              </a:rPr>
              <a:t>:</a:t>
            </a:r>
            <a:r>
              <a:rPr lang="en-US" sz="800" b="1" spc="-5" dirty="0" smtClean="0">
                <a:latin typeface="Trebuchet MS"/>
                <a:cs typeface="Trebuchet MS"/>
              </a:rPr>
              <a:t> 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5" dirty="0">
                <a:latin typeface="Trebuchet MS"/>
                <a:cs typeface="Trebuchet MS"/>
              </a:rPr>
              <a:t>e-mail: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lang="en-US" sz="800" spc="-35" dirty="0" smtClean="0">
                <a:latin typeface="Trebuchet MS"/>
                <a:cs typeface="Trebuchet MS"/>
                <a:hlinkClick r:id="rId5"/>
              </a:rPr>
              <a:t>aviz_sam@auchan.ru</a:t>
            </a:r>
            <a:r>
              <a:rPr lang="en-US" sz="800" spc="-35" dirty="0" smtClean="0">
                <a:latin typeface="Trebuchet MS"/>
                <a:cs typeface="Trebuchet MS"/>
              </a:rPr>
              <a:t> </a:t>
            </a:r>
            <a:r>
              <a:rPr sz="800" spc="-130" dirty="0" smtClean="0">
                <a:latin typeface="Trebuchet MS"/>
                <a:cs typeface="Trebuchet MS"/>
              </a:rPr>
              <a:t>;</a:t>
            </a:r>
            <a:r>
              <a:rPr sz="800" spc="70" dirty="0" smtClean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  <a:hlinkClick r:id="rId3"/>
              </a:rPr>
              <a:t>appro.sam@auchan.ru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95" dirty="0">
                <a:latin typeface="Trebuchet MS"/>
                <a:cs typeface="Trebuchet MS"/>
              </a:rPr>
              <a:t>_________________________________________________________________________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latin typeface="Trebuchet MS"/>
                <a:cs typeface="Trebuchet MS"/>
              </a:rPr>
              <a:t>6</a:t>
            </a:r>
            <a:r>
              <a:rPr sz="800" b="1" spc="-114" dirty="0">
                <a:latin typeface="Trebuchet MS"/>
                <a:cs typeface="Trebuchet MS"/>
              </a:rPr>
              <a:t>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</a:t>
            </a:r>
            <a:r>
              <a:rPr sz="800" b="1" spc="60" dirty="0">
                <a:latin typeface="Trebuchet MS"/>
                <a:cs typeface="Trebuchet MS"/>
              </a:rPr>
              <a:t>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 err="1" smtClean="0">
                <a:latin typeface="Trebuchet MS"/>
                <a:cs typeface="Trebuchet MS"/>
              </a:rPr>
              <a:t>Ро</a:t>
            </a:r>
            <a:r>
              <a:rPr sz="800" b="1" spc="30" dirty="0" err="1" smtClean="0">
                <a:latin typeface="Trebuchet MS"/>
                <a:cs typeface="Trebuchet MS"/>
              </a:rPr>
              <a:t>с</a:t>
            </a:r>
            <a:r>
              <a:rPr sz="800" b="1" dirty="0" err="1" smtClean="0">
                <a:latin typeface="Trebuchet MS"/>
                <a:cs typeface="Trebuchet MS"/>
              </a:rPr>
              <a:t>т</a:t>
            </a:r>
            <a:r>
              <a:rPr sz="800" b="1" spc="20" dirty="0" err="1" smtClean="0">
                <a:latin typeface="Trebuchet MS"/>
                <a:cs typeface="Trebuchet MS"/>
              </a:rPr>
              <a:t>о</a:t>
            </a:r>
            <a:r>
              <a:rPr sz="800" b="1" spc="10" dirty="0" err="1" smtClean="0">
                <a:latin typeface="Trebuchet MS"/>
                <a:cs typeface="Trebuchet MS"/>
              </a:rPr>
              <a:t>в</a:t>
            </a:r>
            <a:r>
              <a:rPr sz="800" b="1" spc="35" dirty="0" err="1" smtClean="0">
                <a:latin typeface="Trebuchet MS"/>
                <a:cs typeface="Trebuchet MS"/>
              </a:rPr>
              <a:t>-</a:t>
            </a:r>
            <a:r>
              <a:rPr sz="800" b="1" dirty="0" err="1" smtClean="0">
                <a:latin typeface="Trebuchet MS"/>
                <a:cs typeface="Trebuchet MS"/>
              </a:rPr>
              <a:t>н</a:t>
            </a:r>
            <a:r>
              <a:rPr sz="800" b="1" spc="25" dirty="0" err="1" smtClean="0">
                <a:latin typeface="Trebuchet MS"/>
                <a:cs typeface="Trebuchet MS"/>
              </a:rPr>
              <a:t>а</a:t>
            </a:r>
            <a:r>
              <a:rPr sz="800" b="1" spc="35" dirty="0" err="1" smtClean="0">
                <a:latin typeface="Trebuchet MS"/>
                <a:cs typeface="Trebuchet MS"/>
              </a:rPr>
              <a:t>-</a:t>
            </a:r>
            <a:r>
              <a:rPr sz="800" b="1" spc="40" dirty="0" err="1" smtClean="0">
                <a:latin typeface="Trebuchet MS"/>
                <a:cs typeface="Trebuchet MS"/>
              </a:rPr>
              <a:t>Д</a:t>
            </a:r>
            <a:r>
              <a:rPr sz="800" b="1" spc="20" dirty="0" err="1" smtClean="0">
                <a:latin typeface="Trebuchet MS"/>
                <a:cs typeface="Trebuchet MS"/>
              </a:rPr>
              <a:t>о</a:t>
            </a:r>
            <a:r>
              <a:rPr sz="800" b="1" spc="-5" dirty="0" err="1" smtClean="0">
                <a:latin typeface="Trebuchet MS"/>
                <a:cs typeface="Trebuchet MS"/>
              </a:rPr>
              <a:t>н</a:t>
            </a:r>
            <a:r>
              <a:rPr sz="800" b="1" spc="5" dirty="0" err="1" smtClean="0">
                <a:latin typeface="Trebuchet MS"/>
                <a:cs typeface="Trebuchet MS"/>
              </a:rPr>
              <a:t>у</a:t>
            </a:r>
            <a:endParaRPr lang="ru-RU"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-10" dirty="0" smtClean="0">
                <a:solidFill>
                  <a:srgbClr val="212121"/>
                </a:solidFill>
                <a:latin typeface="Trebuchet MS"/>
                <a:cs typeface="Trebuchet MS"/>
              </a:rPr>
              <a:t>346710</a:t>
            </a:r>
            <a:r>
              <a:rPr sz="800" spc="-10" dirty="0">
                <a:solidFill>
                  <a:srgbClr val="212121"/>
                </a:solidFill>
                <a:latin typeface="Trebuchet MS"/>
                <a:cs typeface="Trebuchet MS"/>
              </a:rPr>
              <a:t>,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Россия,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Ростовская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область, 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Аксайский </a:t>
            </a:r>
            <a:r>
              <a:rPr sz="800" spc="-30" dirty="0">
                <a:solidFill>
                  <a:srgbClr val="212121"/>
                </a:solidFill>
                <a:latin typeface="Trebuchet MS"/>
                <a:cs typeface="Trebuchet MS"/>
              </a:rPr>
              <a:t>м.р-н, 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Большелогское </a:t>
            </a:r>
            <a:r>
              <a:rPr sz="800" spc="-75" dirty="0">
                <a:solidFill>
                  <a:srgbClr val="212121"/>
                </a:solidFill>
                <a:latin typeface="Trebuchet MS"/>
                <a:cs typeface="Trebuchet MS"/>
              </a:rPr>
              <a:t>с.п., 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промышленная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зона 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тер., </a:t>
            </a:r>
            <a:r>
              <a:rPr sz="800" spc="-229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Новочеркасское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шоссе,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212121"/>
                </a:solidFill>
                <a:latin typeface="Trebuchet MS"/>
                <a:cs typeface="Trebuchet MS"/>
              </a:rPr>
              <a:t>111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45" dirty="0" smtClean="0">
                <a:solidFill>
                  <a:srgbClr val="212121"/>
                </a:solidFill>
                <a:latin typeface="Trebuchet MS"/>
                <a:cs typeface="Trebuchet MS"/>
              </a:rPr>
              <a:t>к.5</a:t>
            </a:r>
            <a:endParaRPr lang="ru-RU" sz="800" spc="-45" dirty="0" smtClean="0">
              <a:solidFill>
                <a:srgbClr val="212121"/>
              </a:solidFill>
              <a:latin typeface="Trebuchet MS"/>
              <a:cs typeface="Trebuchet MS"/>
            </a:endParaRPr>
          </a:p>
          <a:p>
            <a:pPr marL="79375" marR="5080">
              <a:lnSpc>
                <a:spcPct val="117200"/>
              </a:lnSpc>
              <a:spcBef>
                <a:spcPts val="525"/>
              </a:spcBef>
            </a:pPr>
            <a:endParaRPr sz="800" dirty="0">
              <a:latin typeface="Trebuchet MS"/>
              <a:cs typeface="Trebuchet MS"/>
            </a:endParaRPr>
          </a:p>
          <a:p>
            <a:pPr marL="12700">
              <a:spcBef>
                <a:spcPts val="5"/>
              </a:spcBef>
            </a:pPr>
            <a:r>
              <a:rPr lang="ru-RU" sz="900" dirty="0">
                <a:latin typeface="Trebuchet MS"/>
                <a:cs typeface="Trebuchet MS"/>
              </a:rPr>
              <a:t>Способ </a:t>
            </a:r>
            <a:r>
              <a:rPr lang="ru-RU" sz="900" dirty="0" err="1">
                <a:latin typeface="Trebuchet MS"/>
                <a:cs typeface="Trebuchet MS"/>
              </a:rPr>
              <a:t>авизации</a:t>
            </a:r>
            <a:r>
              <a:rPr lang="ru-RU" sz="900" dirty="0">
                <a:latin typeface="Trebuchet MS"/>
                <a:cs typeface="Trebuchet MS"/>
              </a:rPr>
              <a:t>: через портал </a:t>
            </a:r>
            <a:r>
              <a:rPr lang="ru-RU" sz="800" dirty="0">
                <a:latin typeface="Trebuchet MS"/>
                <a:cs typeface="Trebuchet MS"/>
                <a:hlinkClick r:id="rId2"/>
              </a:rPr>
              <a:t>https://suppliers.auchan.ru/yms</a:t>
            </a:r>
            <a:r>
              <a:rPr lang="ru-RU" sz="900" dirty="0">
                <a:latin typeface="Trebuchet MS"/>
                <a:cs typeface="Trebuchet MS"/>
              </a:rPr>
              <a:t> 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 marR="3163570">
              <a:lnSpc>
                <a:spcPct val="117200"/>
              </a:lnSpc>
            </a:pPr>
            <a:r>
              <a:rPr sz="800" spc="25" dirty="0">
                <a:latin typeface="Trebuchet MS"/>
                <a:cs typeface="Trebuchet MS"/>
              </a:rPr>
              <a:t>e</a:t>
            </a:r>
            <a:r>
              <a:rPr sz="800" spc="35" dirty="0">
                <a:latin typeface="Trebuchet MS"/>
                <a:cs typeface="Trebuchet MS"/>
              </a:rPr>
              <a:t>-</a:t>
            </a:r>
            <a:r>
              <a:rPr sz="800" spc="65" dirty="0">
                <a:latin typeface="Trebuchet MS"/>
                <a:cs typeface="Trebuchet MS"/>
              </a:rPr>
              <a:t>m</a:t>
            </a:r>
            <a:r>
              <a:rPr sz="800" spc="10" dirty="0">
                <a:latin typeface="Trebuchet MS"/>
                <a:cs typeface="Trebuchet MS"/>
              </a:rPr>
              <a:t>a</a:t>
            </a:r>
            <a:r>
              <a:rPr sz="800" spc="-60" dirty="0">
                <a:latin typeface="Trebuchet MS"/>
                <a:cs typeface="Trebuchet MS"/>
              </a:rPr>
              <a:t>i</a:t>
            </a:r>
            <a:r>
              <a:rPr sz="800" spc="-25" dirty="0">
                <a:latin typeface="Trebuchet MS"/>
                <a:cs typeface="Trebuchet MS"/>
              </a:rPr>
              <a:t>l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  <a:hlinkClick r:id="rId6"/>
              </a:rPr>
              <a:t>a</a:t>
            </a:r>
            <a:r>
              <a:rPr sz="800" spc="25" dirty="0">
                <a:latin typeface="Trebuchet MS"/>
                <a:cs typeface="Trebuchet MS"/>
                <a:hlinkClick r:id="rId6"/>
              </a:rPr>
              <a:t>v</a:t>
            </a:r>
            <a:r>
              <a:rPr sz="800" spc="-60" dirty="0">
                <a:latin typeface="Trebuchet MS"/>
                <a:cs typeface="Trebuchet MS"/>
                <a:hlinkClick r:id="rId6"/>
              </a:rPr>
              <a:t>i</a:t>
            </a:r>
            <a:r>
              <a:rPr sz="800" spc="55" dirty="0">
                <a:latin typeface="Trebuchet MS"/>
                <a:cs typeface="Trebuchet MS"/>
                <a:hlinkClick r:id="rId6"/>
              </a:rPr>
              <a:t>s</a:t>
            </a:r>
            <a:r>
              <a:rPr sz="800" spc="10" dirty="0">
                <a:latin typeface="Trebuchet MS"/>
                <a:cs typeface="Trebuchet MS"/>
                <a:hlinkClick r:id="rId6"/>
              </a:rPr>
              <a:t>a</a:t>
            </a:r>
            <a:r>
              <a:rPr sz="800" spc="-55" dirty="0">
                <a:latin typeface="Trebuchet MS"/>
                <a:cs typeface="Trebuchet MS"/>
                <a:hlinkClick r:id="rId6"/>
              </a:rPr>
              <a:t>t</a:t>
            </a:r>
            <a:r>
              <a:rPr sz="800" spc="-60" dirty="0">
                <a:latin typeface="Trebuchet MS"/>
                <a:cs typeface="Trebuchet MS"/>
                <a:hlinkClick r:id="rId6"/>
              </a:rPr>
              <a:t>i</a:t>
            </a:r>
            <a:r>
              <a:rPr sz="800" spc="40" dirty="0">
                <a:latin typeface="Trebuchet MS"/>
                <a:cs typeface="Trebuchet MS"/>
                <a:hlinkClick r:id="rId6"/>
              </a:rPr>
              <a:t>o</a:t>
            </a:r>
            <a:r>
              <a:rPr sz="800" spc="20" dirty="0">
                <a:latin typeface="Trebuchet MS"/>
                <a:cs typeface="Trebuchet MS"/>
                <a:hlinkClick r:id="rId6"/>
              </a:rPr>
              <a:t>n</a:t>
            </a:r>
            <a:r>
              <a:rPr sz="800" spc="-20" dirty="0">
                <a:latin typeface="Trebuchet MS"/>
                <a:cs typeface="Trebuchet MS"/>
                <a:hlinkClick r:id="rId6"/>
              </a:rPr>
              <a:t>_</a:t>
            </a:r>
            <a:r>
              <a:rPr sz="800" spc="-25" dirty="0">
                <a:latin typeface="Trebuchet MS"/>
                <a:cs typeface="Trebuchet MS"/>
                <a:hlinkClick r:id="rId6"/>
              </a:rPr>
              <a:t>l</a:t>
            </a:r>
            <a:r>
              <a:rPr sz="800" spc="40" dirty="0">
                <a:latin typeface="Trebuchet MS"/>
                <a:cs typeface="Trebuchet MS"/>
                <a:hlinkClick r:id="rId6"/>
              </a:rPr>
              <a:t>o</a:t>
            </a:r>
            <a:r>
              <a:rPr sz="800" spc="85" dirty="0">
                <a:latin typeface="Trebuchet MS"/>
                <a:cs typeface="Trebuchet MS"/>
                <a:hlinkClick r:id="rId6"/>
              </a:rPr>
              <a:t>g</a:t>
            </a:r>
            <a:r>
              <a:rPr sz="800" spc="40" dirty="0">
                <a:latin typeface="Trebuchet MS"/>
                <a:cs typeface="Trebuchet MS"/>
                <a:hlinkClick r:id="rId6"/>
              </a:rPr>
              <a:t>op</a:t>
            </a:r>
            <a:r>
              <a:rPr sz="800" spc="10" dirty="0">
                <a:latin typeface="Trebuchet MS"/>
                <a:cs typeface="Trebuchet MS"/>
                <a:hlinkClick r:id="rId6"/>
              </a:rPr>
              <a:t>a</a:t>
            </a:r>
            <a:r>
              <a:rPr sz="800" spc="-40" dirty="0">
                <a:latin typeface="Trebuchet MS"/>
                <a:cs typeface="Trebuchet MS"/>
                <a:hlinkClick r:id="rId6"/>
              </a:rPr>
              <a:t>r</a:t>
            </a:r>
            <a:r>
              <a:rPr sz="800" spc="15" dirty="0">
                <a:latin typeface="Trebuchet MS"/>
                <a:cs typeface="Trebuchet MS"/>
                <a:hlinkClick r:id="rId6"/>
              </a:rPr>
              <a:t>k</a:t>
            </a:r>
            <a:r>
              <a:rPr sz="800" spc="45" dirty="0">
                <a:latin typeface="Trebuchet MS"/>
                <a:cs typeface="Trebuchet MS"/>
                <a:hlinkClick r:id="rId6"/>
              </a:rPr>
              <a:t>@</a:t>
            </a:r>
            <a:r>
              <a:rPr sz="800" spc="10" dirty="0">
                <a:latin typeface="Trebuchet MS"/>
                <a:cs typeface="Trebuchet MS"/>
                <a:hlinkClick r:id="rId6"/>
              </a:rPr>
              <a:t>a</a:t>
            </a:r>
            <a:r>
              <a:rPr sz="800" spc="30" dirty="0">
                <a:latin typeface="Trebuchet MS"/>
                <a:cs typeface="Trebuchet MS"/>
                <a:hlinkClick r:id="rId6"/>
              </a:rPr>
              <a:t>u</a:t>
            </a:r>
            <a:r>
              <a:rPr sz="800" spc="35" dirty="0">
                <a:latin typeface="Trebuchet MS"/>
                <a:cs typeface="Trebuchet MS"/>
                <a:hlinkClick r:id="rId6"/>
              </a:rPr>
              <a:t>c</a:t>
            </a:r>
            <a:r>
              <a:rPr sz="800" spc="20" dirty="0">
                <a:latin typeface="Trebuchet MS"/>
                <a:cs typeface="Trebuchet MS"/>
                <a:hlinkClick r:id="rId6"/>
              </a:rPr>
              <a:t>h</a:t>
            </a:r>
            <a:r>
              <a:rPr sz="800" spc="10" dirty="0">
                <a:latin typeface="Trebuchet MS"/>
                <a:cs typeface="Trebuchet MS"/>
                <a:hlinkClick r:id="rId6"/>
              </a:rPr>
              <a:t>a</a:t>
            </a:r>
            <a:r>
              <a:rPr sz="800" spc="20" dirty="0">
                <a:latin typeface="Trebuchet MS"/>
                <a:cs typeface="Trebuchet MS"/>
                <a:hlinkClick r:id="rId6"/>
              </a:rPr>
              <a:t>n</a:t>
            </a:r>
            <a:r>
              <a:rPr sz="800" spc="-150" dirty="0">
                <a:latin typeface="Trebuchet MS"/>
                <a:cs typeface="Trebuchet MS"/>
                <a:hlinkClick r:id="rId6"/>
              </a:rPr>
              <a:t>.</a:t>
            </a:r>
            <a:r>
              <a:rPr sz="800" spc="-40" dirty="0">
                <a:latin typeface="Trebuchet MS"/>
                <a:cs typeface="Trebuchet MS"/>
                <a:hlinkClick r:id="rId6"/>
              </a:rPr>
              <a:t>r</a:t>
            </a:r>
            <a:r>
              <a:rPr sz="800" spc="25" dirty="0">
                <a:latin typeface="Trebuchet MS"/>
                <a:cs typeface="Trebuchet MS"/>
                <a:hlinkClick r:id="rId6"/>
              </a:rPr>
              <a:t>u </a:t>
            </a:r>
            <a:r>
              <a:rPr sz="800" spc="20" dirty="0">
                <a:latin typeface="Trebuchet MS"/>
                <a:cs typeface="Trebuchet MS"/>
              </a:rPr>
              <a:t> </a:t>
            </a:r>
            <a:endParaRPr lang="ru-RU" sz="800" spc="20" dirty="0" smtClean="0">
              <a:latin typeface="Trebuchet MS"/>
              <a:cs typeface="Trebuchet MS"/>
            </a:endParaRPr>
          </a:p>
          <a:p>
            <a:pPr marL="12700" marR="3163570">
              <a:lnSpc>
                <a:spcPct val="117200"/>
              </a:lnSpc>
            </a:pPr>
            <a:r>
              <a:rPr sz="800" spc="10" dirty="0" err="1" smtClean="0">
                <a:latin typeface="Trebuchet MS"/>
                <a:cs typeface="Trebuchet MS"/>
              </a:rPr>
              <a:t>т</a:t>
            </a:r>
            <a:r>
              <a:rPr sz="800" spc="25" dirty="0" err="1" smtClean="0">
                <a:latin typeface="Trebuchet MS"/>
                <a:cs typeface="Trebuchet MS"/>
              </a:rPr>
              <a:t>е</a:t>
            </a:r>
            <a:r>
              <a:rPr sz="800" spc="-5" dirty="0" err="1" smtClean="0">
                <a:latin typeface="Trebuchet MS"/>
                <a:cs typeface="Trebuchet MS"/>
              </a:rPr>
              <a:t>л</a:t>
            </a:r>
            <a:r>
              <a:rPr sz="800" spc="-150" dirty="0" smtClean="0">
                <a:latin typeface="Trebuchet MS"/>
                <a:cs typeface="Trebuchet MS"/>
              </a:rPr>
              <a:t>.</a:t>
            </a:r>
            <a:r>
              <a:rPr sz="800" spc="-145" dirty="0" smtClean="0">
                <a:latin typeface="Trebuchet MS"/>
                <a:cs typeface="Trebuchet MS"/>
              </a:rPr>
              <a:t>:</a:t>
            </a:r>
            <a:r>
              <a:rPr lang="en-US" sz="800" spc="-145" dirty="0" smtClean="0">
                <a:latin typeface="Trebuchet MS"/>
                <a:cs typeface="Trebuchet MS"/>
              </a:rPr>
              <a:t> </a:t>
            </a:r>
            <a:r>
              <a:rPr sz="800" spc="-110" dirty="0" smtClean="0">
                <a:solidFill>
                  <a:srgbClr val="212121"/>
                </a:solidFill>
                <a:latin typeface="Trebuchet MS"/>
                <a:cs typeface="Trebuchet MS"/>
              </a:rPr>
              <a:t>+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7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45" dirty="0" smtClean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spc="55" dirty="0" smtClean="0">
                <a:solidFill>
                  <a:srgbClr val="212121"/>
                </a:solidFill>
                <a:latin typeface="Trebuchet MS"/>
                <a:cs typeface="Trebuchet MS"/>
              </a:rPr>
              <a:t>6</a:t>
            </a:r>
            <a:r>
              <a:rPr sz="800" dirty="0" smtClean="0">
                <a:solidFill>
                  <a:srgbClr val="212121"/>
                </a:solidFill>
                <a:latin typeface="Trebuchet MS"/>
                <a:cs typeface="Trebuchet MS"/>
              </a:rPr>
              <a:t>3</a:t>
            </a:r>
            <a:r>
              <a:rPr sz="800" spc="-4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212121"/>
                </a:solidFill>
                <a:latin typeface="Trebuchet MS"/>
                <a:cs typeface="Trebuchet MS"/>
              </a:rPr>
              <a:t>2</a:t>
            </a:r>
            <a:r>
              <a:rPr sz="800" spc="65" dirty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60" dirty="0">
                <a:solidFill>
                  <a:srgbClr val="212121"/>
                </a:solidFill>
                <a:latin typeface="Trebuchet MS"/>
                <a:cs typeface="Trebuchet MS"/>
              </a:rPr>
              <a:t>6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45" dirty="0" smtClean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spc="-5" dirty="0" smtClean="0">
                <a:solidFill>
                  <a:srgbClr val="212121"/>
                </a:solidFill>
                <a:latin typeface="Trebuchet MS"/>
                <a:cs typeface="Trebuchet MS"/>
              </a:rPr>
              <a:t>2</a:t>
            </a:r>
            <a:endParaRPr lang="en-US" sz="800" spc="-5" dirty="0" smtClean="0">
              <a:solidFill>
                <a:srgbClr val="212121"/>
              </a:solidFill>
              <a:latin typeface="Trebuchet MS"/>
              <a:cs typeface="Trebuchet MS"/>
            </a:endParaRPr>
          </a:p>
          <a:p>
            <a:pPr marL="12700" marR="3163570">
              <a:lnSpc>
                <a:spcPct val="117200"/>
              </a:lnSpc>
            </a:pPr>
            <a:r>
              <a:rPr sz="800" spc="-110" dirty="0" smtClean="0">
                <a:solidFill>
                  <a:srgbClr val="212121"/>
                </a:solidFill>
                <a:latin typeface="Trebuchet MS"/>
                <a:cs typeface="Trebuchet MS"/>
              </a:rPr>
              <a:t>+</a:t>
            </a:r>
            <a:r>
              <a:rPr sz="800" spc="5" dirty="0" smtClean="0">
                <a:solidFill>
                  <a:srgbClr val="212121"/>
                </a:solidFill>
                <a:latin typeface="Trebuchet MS"/>
                <a:cs typeface="Trebuchet MS"/>
              </a:rPr>
              <a:t>7</a:t>
            </a:r>
            <a:r>
              <a:rPr sz="800" spc="-4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45" dirty="0" smtClean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spc="55" dirty="0" smtClean="0">
                <a:solidFill>
                  <a:srgbClr val="212121"/>
                </a:solidFill>
                <a:latin typeface="Trebuchet MS"/>
                <a:cs typeface="Trebuchet MS"/>
              </a:rPr>
              <a:t>6</a:t>
            </a:r>
            <a:r>
              <a:rPr sz="800" dirty="0" smtClean="0">
                <a:solidFill>
                  <a:srgbClr val="212121"/>
                </a:solidFill>
                <a:latin typeface="Trebuchet MS"/>
                <a:cs typeface="Trebuchet MS"/>
              </a:rPr>
              <a:t>3</a:t>
            </a:r>
            <a:r>
              <a:rPr sz="800" spc="-4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10" dirty="0" smtClean="0">
                <a:solidFill>
                  <a:srgbClr val="212121"/>
                </a:solidFill>
                <a:latin typeface="Trebuchet MS"/>
                <a:cs typeface="Trebuchet MS"/>
              </a:rPr>
              <a:t>2</a:t>
            </a:r>
            <a:r>
              <a:rPr sz="800" spc="65" dirty="0" smtClean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10" dirty="0" smtClean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lang="en-US" sz="800" spc="1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65" dirty="0" smtClean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10" dirty="0" smtClean="0">
                <a:solidFill>
                  <a:srgbClr val="212121"/>
                </a:solidFill>
                <a:latin typeface="Trebuchet MS"/>
                <a:cs typeface="Trebuchet MS"/>
              </a:rPr>
              <a:t>5</a:t>
            </a:r>
            <a:r>
              <a:rPr lang="en-US" sz="800" spc="1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10" dirty="0" smtClean="0">
                <a:solidFill>
                  <a:srgbClr val="212121"/>
                </a:solidFill>
                <a:latin typeface="Trebuchet MS"/>
                <a:cs typeface="Trebuchet MS"/>
              </a:rPr>
              <a:t>5</a:t>
            </a:r>
            <a:r>
              <a:rPr sz="800" spc="15" dirty="0" smtClean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sz="80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75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5" dirty="0" err="1">
                <a:solidFill>
                  <a:srgbClr val="212121"/>
                </a:solidFill>
                <a:latin typeface="Trebuchet MS"/>
                <a:cs typeface="Trebuchet MS"/>
              </a:rPr>
              <a:t>д</a:t>
            </a:r>
            <a:r>
              <a:rPr sz="800" spc="40" dirty="0" err="1">
                <a:solidFill>
                  <a:srgbClr val="212121"/>
                </a:solidFill>
                <a:latin typeface="Trebuchet MS"/>
                <a:cs typeface="Trebuchet MS"/>
              </a:rPr>
              <a:t>о</a:t>
            </a:r>
            <a:r>
              <a:rPr sz="800" spc="25" dirty="0" err="1">
                <a:solidFill>
                  <a:srgbClr val="212121"/>
                </a:solidFill>
                <a:latin typeface="Trebuchet MS"/>
                <a:cs typeface="Trebuchet MS"/>
              </a:rPr>
              <a:t>б</a:t>
            </a:r>
            <a:r>
              <a:rPr sz="800" spc="-150" dirty="0" smtClean="0">
                <a:solidFill>
                  <a:srgbClr val="212121"/>
                </a:solidFill>
                <a:latin typeface="Trebuchet MS"/>
                <a:cs typeface="Trebuchet MS"/>
              </a:rPr>
              <a:t>.</a:t>
            </a:r>
            <a:r>
              <a:rPr lang="ru-RU" sz="800" spc="-15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45" dirty="0" smtClean="0">
                <a:latin typeface="Trebuchet MS"/>
                <a:cs typeface="Trebuchet MS"/>
              </a:rPr>
              <a:t>8</a:t>
            </a:r>
            <a:r>
              <a:rPr sz="800" dirty="0" smtClean="0">
                <a:latin typeface="Trebuchet MS"/>
                <a:cs typeface="Trebuchet MS"/>
              </a:rPr>
              <a:t>7</a:t>
            </a:r>
            <a:r>
              <a:rPr sz="800" spc="65" dirty="0" smtClean="0">
                <a:latin typeface="Trebuchet MS"/>
                <a:cs typeface="Trebuchet MS"/>
              </a:rPr>
              <a:t>0</a:t>
            </a:r>
            <a:r>
              <a:rPr sz="800" spc="-5" dirty="0" smtClean="0">
                <a:latin typeface="Trebuchet MS"/>
                <a:cs typeface="Trebuchet MS"/>
              </a:rPr>
              <a:t>2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9839" y="4203700"/>
            <a:ext cx="3579495" cy="0"/>
          </a:xfrm>
          <a:custGeom>
            <a:avLst/>
            <a:gdLst/>
            <a:ahLst/>
            <a:cxnLst/>
            <a:rect l="l" t="t" r="r" b="b"/>
            <a:pathLst>
              <a:path w="3579495">
                <a:moveTo>
                  <a:pt x="0" y="0"/>
                </a:moveTo>
                <a:lnTo>
                  <a:pt x="3578905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7139" y="4420367"/>
            <a:ext cx="5585461" cy="1512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b="1" spc="-114" dirty="0">
                <a:solidFill>
                  <a:srgbClr val="212121"/>
                </a:solidFill>
                <a:latin typeface="Trebuchet MS"/>
                <a:cs typeface="Trebuchet MS"/>
              </a:rPr>
              <a:t>.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60" dirty="0">
                <a:solidFill>
                  <a:srgbClr val="212121"/>
                </a:solidFill>
                <a:latin typeface="Trebuchet MS"/>
                <a:cs typeface="Trebuchet MS"/>
              </a:rPr>
              <a:t>Ц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Ек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т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е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ин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б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у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-35" dirty="0">
                <a:solidFill>
                  <a:srgbClr val="212121"/>
                </a:solidFill>
                <a:latin typeface="Trebuchet MS"/>
                <a:cs typeface="Trebuchet MS"/>
              </a:rPr>
              <a:t>г</a:t>
            </a:r>
            <a:endParaRPr sz="800" dirty="0">
              <a:latin typeface="Trebuchet MS"/>
              <a:cs typeface="Trebuchet MS"/>
            </a:endParaRPr>
          </a:p>
          <a:p>
            <a:pPr marL="12700" marR="5080">
              <a:lnSpc>
                <a:spcPct val="101600"/>
              </a:lnSpc>
            </a:pPr>
            <a:r>
              <a:rPr sz="800" spc="10" dirty="0">
                <a:latin typeface="Trebuchet MS"/>
                <a:cs typeface="Trebuchet MS"/>
              </a:rPr>
              <a:t>624030,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-10" dirty="0">
                <a:latin typeface="Trebuchet MS"/>
                <a:cs typeface="Trebuchet MS"/>
              </a:rPr>
              <a:t>РФ,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Свердловская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область,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Белоярский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городской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-10" dirty="0">
                <a:latin typeface="Trebuchet MS"/>
                <a:cs typeface="Trebuchet MS"/>
              </a:rPr>
              <a:t>округ,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автодорога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Екатеринбург-Тюмень,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28-й </a:t>
            </a:r>
            <a:r>
              <a:rPr sz="800" spc="2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километр,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строение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0" dirty="0">
                <a:latin typeface="Trebuchet MS"/>
                <a:cs typeface="Trebuchet MS"/>
              </a:rPr>
              <a:t>5</a:t>
            </a:r>
            <a:r>
              <a:rPr sz="800" spc="-70" dirty="0" smtClean="0">
                <a:latin typeface="Trebuchet MS"/>
                <a:cs typeface="Trebuchet MS"/>
              </a:rPr>
              <a:t>.</a:t>
            </a:r>
            <a:endParaRPr lang="ru-RU" sz="800" spc="-70" dirty="0" smtClean="0">
              <a:latin typeface="Trebuchet MS"/>
              <a:cs typeface="Trebuchet MS"/>
            </a:endParaRPr>
          </a:p>
          <a:p>
            <a:pPr marL="12700" marR="5080">
              <a:lnSpc>
                <a:spcPct val="101600"/>
              </a:lnSpc>
            </a:pPr>
            <a:endParaRPr sz="800" dirty="0">
              <a:latin typeface="Trebuchet MS"/>
              <a:cs typeface="Trebuchet MS"/>
            </a:endParaRPr>
          </a:p>
          <a:p>
            <a:pPr marL="12700">
              <a:spcBef>
                <a:spcPts val="5"/>
              </a:spcBef>
            </a:pPr>
            <a:r>
              <a:rPr lang="ru-RU" sz="900" dirty="0">
                <a:latin typeface="Trebuchet MS"/>
                <a:cs typeface="Trebuchet MS"/>
              </a:rPr>
              <a:t>Способ </a:t>
            </a:r>
            <a:r>
              <a:rPr lang="ru-RU" sz="900" dirty="0" err="1">
                <a:latin typeface="Trebuchet MS"/>
                <a:cs typeface="Trebuchet MS"/>
              </a:rPr>
              <a:t>авизации</a:t>
            </a:r>
            <a:r>
              <a:rPr lang="ru-RU" sz="900" dirty="0">
                <a:latin typeface="Trebuchet MS"/>
                <a:cs typeface="Trebuchet MS"/>
              </a:rPr>
              <a:t>: через портал </a:t>
            </a:r>
            <a:r>
              <a:rPr lang="ru-RU" sz="800" dirty="0">
                <a:latin typeface="Trebuchet MS"/>
                <a:cs typeface="Trebuchet MS"/>
                <a:hlinkClick r:id="rId2"/>
              </a:rPr>
              <a:t>https://suppliers.auchan.ru/yms</a:t>
            </a:r>
            <a:r>
              <a:rPr lang="ru-RU" sz="900" dirty="0">
                <a:latin typeface="Trebuchet MS"/>
                <a:cs typeface="Trebuchet MS"/>
              </a:rPr>
              <a:t> </a:t>
            </a:r>
          </a:p>
          <a:p>
            <a:pPr marL="12700"/>
            <a:endParaRPr lang="ru-RU" sz="800" b="1" u="heavy" spc="-10" dirty="0">
              <a:uFill>
                <a:solidFill>
                  <a:srgbClr val="1154CC"/>
                </a:solidFill>
              </a:uFill>
              <a:latin typeface="Trebuchet MS"/>
              <a:cs typeface="Trebuchet MS"/>
            </a:endParaRPr>
          </a:p>
          <a:p>
            <a:pPr marL="12700"/>
            <a:r>
              <a:rPr lang="ru-RU" sz="800" b="1" dirty="0" smtClean="0">
                <a:latin typeface="Trebuchet MS"/>
                <a:cs typeface="Trebuchet MS"/>
              </a:rPr>
              <a:t>Регистрация на портале </a:t>
            </a:r>
            <a:r>
              <a:rPr lang="ru-RU" sz="800" b="1" dirty="0" err="1" smtClean="0">
                <a:latin typeface="Trebuchet MS"/>
                <a:cs typeface="Trebuchet MS"/>
              </a:rPr>
              <a:t>авизации</a:t>
            </a:r>
            <a:r>
              <a:rPr lang="ru-RU" sz="800" dirty="0" smtClean="0">
                <a:latin typeface="Trebuchet MS"/>
                <a:cs typeface="Trebuchet MS"/>
              </a:rPr>
              <a:t>: обратиться по </a:t>
            </a:r>
            <a:r>
              <a:rPr lang="en-US" sz="800" dirty="0" smtClean="0">
                <a:latin typeface="Trebuchet MS"/>
                <a:cs typeface="Trebuchet MS"/>
              </a:rPr>
              <a:t>e-mail </a:t>
            </a:r>
            <a:r>
              <a:rPr lang="en-US" sz="800" spc="5" dirty="0">
                <a:latin typeface="Trebuchet MS"/>
                <a:cs typeface="Trebuchet MS"/>
                <a:hlinkClick r:id="rId7"/>
              </a:rPr>
              <a:t>ekatlog_avisation@auchan.ru</a:t>
            </a:r>
            <a:r>
              <a:rPr lang="ru-RU" sz="800" spc="5" dirty="0">
                <a:latin typeface="Trebuchet MS"/>
                <a:cs typeface="Trebuchet MS"/>
              </a:rPr>
              <a:t> ; </a:t>
            </a:r>
            <a:r>
              <a:rPr lang="en-US"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a.eﬁmenko@auchan.ru</a:t>
            </a:r>
            <a:endParaRPr lang="en-US"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en-US" sz="800" b="1" spc="10" dirty="0" smtClean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10" dirty="0" err="1" smtClean="0">
                <a:latin typeface="Trebuchet MS"/>
                <a:cs typeface="Trebuchet MS"/>
              </a:rPr>
              <a:t>Контакты</a:t>
            </a:r>
            <a:r>
              <a:rPr lang="ru-RU" sz="800" b="1" spc="10" dirty="0" smtClean="0">
                <a:latin typeface="Trebuchet MS"/>
                <a:cs typeface="Trebuchet MS"/>
              </a:rPr>
              <a:t> </a:t>
            </a:r>
            <a:r>
              <a:rPr sz="800" spc="-20" dirty="0" smtClean="0">
                <a:latin typeface="Trebuchet MS"/>
                <a:cs typeface="Trebuchet MS"/>
              </a:rPr>
              <a:t>e-mail:</a:t>
            </a:r>
            <a:r>
              <a:rPr lang="en-US" sz="800" spc="-20" dirty="0" smtClean="0">
                <a:latin typeface="Trebuchet MS"/>
                <a:cs typeface="Trebuchet MS"/>
              </a:rPr>
              <a:t> </a:t>
            </a:r>
            <a:r>
              <a:rPr lang="en-US" sz="800" spc="5" dirty="0">
                <a:latin typeface="Trebuchet MS"/>
                <a:cs typeface="Trebuchet MS"/>
                <a:hlinkClick r:id="rId7"/>
              </a:rPr>
              <a:t>ekatlog_avisation@auchan.ru</a:t>
            </a:r>
            <a:endParaRPr lang="en-US" sz="800" spc="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en-US" sz="800" dirty="0">
              <a:solidFill>
                <a:srgbClr val="1A73E8"/>
              </a:solidFill>
              <a:latin typeface="Roboto" panose="02000000000000000000" pitchFamily="2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en-US" sz="800" dirty="0" smtClean="0">
              <a:solidFill>
                <a:srgbClr val="1A73E8"/>
              </a:solidFill>
              <a:latin typeface="Roboto" panose="02000000000000000000" pitchFamily="2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z="800" dirty="0" smtClean="0">
                <a:solidFill>
                  <a:srgbClr val="1A73E8"/>
                </a:solidFill>
                <a:latin typeface="Roboto" panose="02000000000000000000" pitchFamily="2" charset="0"/>
              </a:rPr>
              <a:t> 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47138" y="5727700"/>
            <a:ext cx="3786504" cy="0"/>
          </a:xfrm>
          <a:custGeom>
            <a:avLst/>
            <a:gdLst/>
            <a:ahLst/>
            <a:cxnLst/>
            <a:rect l="l" t="t" r="r" b="b"/>
            <a:pathLst>
              <a:path w="3786504">
                <a:moveTo>
                  <a:pt x="0" y="0"/>
                </a:moveTo>
                <a:lnTo>
                  <a:pt x="3786375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59839" y="5827833"/>
            <a:ext cx="5322570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172025"/>
                </a:solidFill>
                <a:latin typeface="Trebuchet MS"/>
                <a:cs typeface="Trebuchet MS"/>
              </a:rPr>
              <a:t>9</a:t>
            </a:r>
            <a:r>
              <a:rPr sz="800" b="1" spc="-114" dirty="0">
                <a:solidFill>
                  <a:srgbClr val="172025"/>
                </a:solidFill>
                <a:latin typeface="Trebuchet MS"/>
                <a:cs typeface="Trebuchet MS"/>
              </a:rPr>
              <a:t>.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172025"/>
                </a:solidFill>
                <a:latin typeface="Trebuchet MS"/>
                <a:cs typeface="Trebuchet MS"/>
              </a:rPr>
              <a:t>Р</a:t>
            </a:r>
            <a:r>
              <a:rPr sz="800" b="1" spc="60" dirty="0">
                <a:solidFill>
                  <a:srgbClr val="172025"/>
                </a:solidFill>
                <a:latin typeface="Trebuchet MS"/>
                <a:cs typeface="Trebuchet MS"/>
              </a:rPr>
              <a:t>Ц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50" dirty="0">
                <a:solidFill>
                  <a:srgbClr val="172025"/>
                </a:solidFill>
                <a:latin typeface="Trebuchet MS"/>
                <a:cs typeface="Trebuchet MS"/>
              </a:rPr>
              <a:t>С</a:t>
            </a:r>
            <a:r>
              <a:rPr sz="800" b="1" spc="10" dirty="0">
                <a:solidFill>
                  <a:srgbClr val="172025"/>
                </a:solidFill>
                <a:latin typeface="Trebuchet MS"/>
                <a:cs typeface="Trebuchet MS"/>
              </a:rPr>
              <a:t>еве</a:t>
            </a:r>
            <a:r>
              <a:rPr sz="800" b="1" spc="30" dirty="0">
                <a:solidFill>
                  <a:srgbClr val="172025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172025"/>
                </a:solidFill>
                <a:latin typeface="Trebuchet MS"/>
                <a:cs typeface="Trebuchet MS"/>
              </a:rPr>
              <a:t>н</a:t>
            </a:r>
            <a:r>
              <a:rPr sz="800" b="1" spc="5" dirty="0">
                <a:solidFill>
                  <a:srgbClr val="172025"/>
                </a:solidFill>
                <a:latin typeface="Trebuchet MS"/>
                <a:cs typeface="Trebuchet MS"/>
              </a:rPr>
              <a:t>ы</a:t>
            </a:r>
            <a:r>
              <a:rPr sz="800" b="1" spc="15" dirty="0">
                <a:solidFill>
                  <a:srgbClr val="172025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60" dirty="0">
                <a:solidFill>
                  <a:srgbClr val="172025"/>
                </a:solidFill>
                <a:latin typeface="Trebuchet MS"/>
                <a:cs typeface="Trebuchet MS"/>
              </a:rPr>
              <a:t>В</a:t>
            </a:r>
            <a:r>
              <a:rPr sz="800" b="1" spc="30" dirty="0">
                <a:solidFill>
                  <a:srgbClr val="172025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172025"/>
                </a:solidFill>
                <a:latin typeface="Trebuchet MS"/>
                <a:cs typeface="Trebuchet MS"/>
              </a:rPr>
              <a:t>т</a:t>
            </a:r>
            <a:r>
              <a:rPr sz="800" b="1" spc="25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spc="-110" dirty="0">
                <a:solidFill>
                  <a:srgbClr val="172025"/>
                </a:solidFill>
                <a:latin typeface="Trebuchet MS"/>
                <a:cs typeface="Trebuchet MS"/>
              </a:rPr>
              <a:t>,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172025"/>
                </a:solidFill>
                <a:latin typeface="Trebuchet MS"/>
                <a:cs typeface="Trebuchet MS"/>
              </a:rPr>
              <a:t>ОО</a:t>
            </a:r>
            <a:r>
              <a:rPr sz="800" b="1" spc="40" dirty="0">
                <a:solidFill>
                  <a:srgbClr val="172025"/>
                </a:solidFill>
                <a:latin typeface="Trebuchet MS"/>
                <a:cs typeface="Trebuchet MS"/>
              </a:rPr>
              <a:t>О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-175" dirty="0">
                <a:solidFill>
                  <a:srgbClr val="172025"/>
                </a:solidFill>
                <a:latin typeface="Trebuchet MS"/>
                <a:cs typeface="Trebuchet MS"/>
              </a:rPr>
              <a:t>“</a:t>
            </a:r>
            <a:r>
              <a:rPr sz="800" b="1" spc="-30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spc="-80" dirty="0">
                <a:solidFill>
                  <a:srgbClr val="172025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172025"/>
                </a:solidFill>
                <a:latin typeface="Trebuchet MS"/>
                <a:cs typeface="Trebuchet MS"/>
              </a:rPr>
              <a:t>К</a:t>
            </a:r>
            <a:r>
              <a:rPr sz="800" b="1" spc="-130" dirty="0">
                <a:solidFill>
                  <a:srgbClr val="172025"/>
                </a:solidFill>
                <a:latin typeface="Trebuchet MS"/>
                <a:cs typeface="Trebuchet MS"/>
              </a:rPr>
              <a:t>”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141200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МО,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г.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00080F"/>
                </a:solidFill>
                <a:latin typeface="Trebuchet MS"/>
                <a:cs typeface="Trebuchet MS"/>
              </a:rPr>
              <a:t>о.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00080F"/>
                </a:solidFill>
                <a:latin typeface="Trebuchet MS"/>
                <a:cs typeface="Trebuchet MS"/>
              </a:rPr>
              <a:t>Пушкинский,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территория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Автодорога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75" dirty="0">
                <a:solidFill>
                  <a:srgbClr val="00080F"/>
                </a:solidFill>
                <a:latin typeface="Trebuchet MS"/>
                <a:cs typeface="Trebuchet MS"/>
              </a:rPr>
              <a:t>М8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00080F"/>
                </a:solidFill>
                <a:latin typeface="Trebuchet MS"/>
                <a:cs typeface="Trebuchet MS"/>
              </a:rPr>
              <a:t>Холмогоры,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километр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48-й,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д.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65" dirty="0">
                <a:solidFill>
                  <a:srgbClr val="00080F"/>
                </a:solidFill>
                <a:latin typeface="Trebuchet MS"/>
                <a:cs typeface="Trebuchet MS"/>
              </a:rPr>
              <a:t>2,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стр.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0" dirty="0">
                <a:solidFill>
                  <a:srgbClr val="00080F"/>
                </a:solidFill>
                <a:latin typeface="Trebuchet MS"/>
                <a:cs typeface="Trebuchet MS"/>
              </a:rPr>
              <a:t>2.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/>
            <a:r>
              <a:rPr sz="800" b="1" spc="5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б</a:t>
            </a:r>
            <a:r>
              <a:rPr sz="800" b="1" spc="-5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00080F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з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ци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(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е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г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ор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Др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й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л</a:t>
            </a:r>
            <a:r>
              <a:rPr sz="800" spc="-25" dirty="0">
                <a:solidFill>
                  <a:srgbClr val="00080F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)</a:t>
            </a:r>
            <a:r>
              <a:rPr sz="800" spc="-145" dirty="0">
                <a:solidFill>
                  <a:srgbClr val="00080F"/>
                </a:solidFill>
                <a:latin typeface="Trebuchet MS"/>
                <a:cs typeface="Trebuchet MS"/>
              </a:rPr>
              <a:t>: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lang="ru-RU" sz="800" spc="-20" dirty="0">
                <a:solidFill>
                  <a:srgbClr val="0F6AA2"/>
                </a:solidFill>
                <a:latin typeface="Trebuchet MS"/>
                <a:cs typeface="Trebuchet MS"/>
              </a:rPr>
              <a:t> </a:t>
            </a:r>
            <a:r>
              <a:rPr lang="ru-RU" sz="900" dirty="0">
                <a:latin typeface="Trebuchet MS"/>
                <a:cs typeface="Trebuchet MS"/>
              </a:rPr>
              <a:t>через портал </a:t>
            </a:r>
            <a:r>
              <a:rPr lang="ru-RU" sz="800" dirty="0">
                <a:latin typeface="Trebuchet MS"/>
                <a:cs typeface="Trebuchet MS"/>
                <a:hlinkClick r:id="rId2"/>
              </a:rPr>
              <a:t>https://suppliers.auchan.ru/yms</a:t>
            </a:r>
            <a:r>
              <a:rPr lang="ru-RU" sz="900" dirty="0">
                <a:latin typeface="Trebuchet MS"/>
                <a:cs typeface="Trebuchet MS"/>
              </a:rPr>
              <a:t> 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solidFill>
                  <a:srgbClr val="00080F"/>
                </a:solidFill>
                <a:latin typeface="Trebuchet MS"/>
                <a:cs typeface="Trebuchet MS"/>
              </a:rPr>
              <a:t>Контакты</a:t>
            </a:r>
            <a:r>
              <a:rPr sz="800" b="1" spc="-4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Драя</a:t>
            </a:r>
            <a:r>
              <a:rPr sz="800" b="1" spc="-4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-15" dirty="0">
                <a:solidFill>
                  <a:srgbClr val="00080F"/>
                </a:solidFill>
                <a:latin typeface="Trebuchet MS"/>
                <a:cs typeface="Trebuchet MS"/>
              </a:rPr>
              <a:t>Алко: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e-mail: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  <a:hlinkClick r:id="rId8"/>
              </a:rPr>
              <a:t>OperatorAD_NG@auchan.ru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  <a:hlinkClick r:id="rId8"/>
              </a:rPr>
              <a:t> </a:t>
            </a:r>
            <a:r>
              <a:rPr lang="ru-RU" sz="800" spc="-35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5" dirty="0" smtClean="0">
                <a:solidFill>
                  <a:srgbClr val="00080F"/>
                </a:solidFill>
                <a:latin typeface="Trebuchet MS"/>
                <a:cs typeface="Trebuchet MS"/>
                <a:hlinkClick r:id="rId9"/>
              </a:rPr>
              <a:t>NG_DRY@auchan.ru</a:t>
            </a:r>
            <a:r>
              <a:rPr sz="800" spc="-30" dirty="0" smtClean="0">
                <a:solidFill>
                  <a:srgbClr val="00080F"/>
                </a:solidFill>
                <a:latin typeface="Trebuchet MS"/>
                <a:cs typeface="Trebuchet MS"/>
                <a:hlinkClick r:id="rId9"/>
              </a:rPr>
              <a:t> </a:t>
            </a:r>
            <a:endParaRPr lang="ru-RU" sz="800" spc="-30" dirty="0" smtClean="0">
              <a:solidFill>
                <a:srgbClr val="00080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-75" dirty="0" err="1" smtClean="0">
                <a:solidFill>
                  <a:srgbClr val="00080F"/>
                </a:solidFill>
                <a:latin typeface="Trebuchet MS"/>
                <a:cs typeface="Trebuchet MS"/>
              </a:rPr>
              <a:t>Тел</a:t>
            </a:r>
            <a:r>
              <a:rPr sz="800" spc="-75" dirty="0" smtClean="0">
                <a:solidFill>
                  <a:srgbClr val="00080F"/>
                </a:solidFill>
                <a:latin typeface="Trebuchet MS"/>
                <a:cs typeface="Trebuchet MS"/>
              </a:rPr>
              <a:t>.</a:t>
            </a:r>
            <a:r>
              <a:rPr sz="800" spc="-30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+7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 smtClean="0">
                <a:solidFill>
                  <a:srgbClr val="00080F"/>
                </a:solidFill>
                <a:latin typeface="Trebuchet MS"/>
                <a:cs typeface="Trebuchet MS"/>
              </a:rPr>
              <a:t>499</a:t>
            </a:r>
            <a:r>
              <a:rPr sz="800" spc="-35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00080F"/>
                </a:solidFill>
                <a:latin typeface="Trebuchet MS"/>
                <a:cs typeface="Trebuchet MS"/>
              </a:rPr>
              <a:t>280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05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01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 smtClean="0">
                <a:solidFill>
                  <a:srgbClr val="00080F"/>
                </a:solidFill>
                <a:latin typeface="Trebuchet MS"/>
                <a:cs typeface="Trebuchet MS"/>
              </a:rPr>
              <a:t>доб.</a:t>
            </a:r>
            <a:r>
              <a:rPr sz="800" spc="-25" dirty="0" smtClean="0">
                <a:solidFill>
                  <a:srgbClr val="00080F"/>
                </a:solidFill>
                <a:latin typeface="Trebuchet MS"/>
                <a:cs typeface="Trebuchet MS"/>
              </a:rPr>
              <a:t>1007</a:t>
            </a:r>
            <a:r>
              <a:rPr sz="800" spc="-25" dirty="0">
                <a:solidFill>
                  <a:srgbClr val="00080F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1005,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1009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endParaRPr lang="ru-RU" sz="800" spc="-40" dirty="0" smtClean="0">
              <a:solidFill>
                <a:srgbClr val="00080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-75" dirty="0" err="1" smtClean="0">
                <a:solidFill>
                  <a:srgbClr val="00080F"/>
                </a:solidFill>
                <a:latin typeface="Trebuchet MS"/>
                <a:cs typeface="Trebuchet MS"/>
              </a:rPr>
              <a:t>Тел</a:t>
            </a:r>
            <a:r>
              <a:rPr sz="800" spc="-75" dirty="0" smtClean="0">
                <a:solidFill>
                  <a:srgbClr val="00080F"/>
                </a:solidFill>
                <a:latin typeface="Trebuchet MS"/>
                <a:cs typeface="Trebuchet MS"/>
              </a:rPr>
              <a:t>.</a:t>
            </a:r>
            <a:r>
              <a:rPr sz="800" spc="-40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+7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 smtClean="0">
                <a:solidFill>
                  <a:srgbClr val="00080F"/>
                </a:solidFill>
                <a:latin typeface="Trebuchet MS"/>
                <a:cs typeface="Trebuchet MS"/>
              </a:rPr>
              <a:t>499</a:t>
            </a:r>
            <a:r>
              <a:rPr sz="800" spc="-35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00080F"/>
                </a:solidFill>
                <a:latin typeface="Trebuchet MS"/>
                <a:cs typeface="Trebuchet MS"/>
              </a:rPr>
              <a:t>280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05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01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00080F"/>
                </a:solidFill>
                <a:latin typeface="Trebuchet MS"/>
                <a:cs typeface="Trebuchet MS"/>
              </a:rPr>
              <a:t>доб.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3111,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00080F"/>
                </a:solidFill>
                <a:latin typeface="Trebuchet MS"/>
                <a:cs typeface="Trebuchet MS"/>
              </a:rPr>
              <a:t>3110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700" dirty="0">
              <a:latin typeface="Trebuchet MS"/>
              <a:cs typeface="Trebuchet MS"/>
            </a:endParaRPr>
          </a:p>
          <a:p>
            <a:pPr marL="12700"/>
            <a:r>
              <a:rPr sz="800" b="1" spc="5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б</a:t>
            </a:r>
            <a:r>
              <a:rPr sz="800" b="1" spc="-5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00080F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з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ци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(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е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г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ор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00080F"/>
                </a:solidFill>
                <a:latin typeface="Trebuchet MS"/>
                <a:cs typeface="Trebuchet MS"/>
              </a:rPr>
              <a:t>Ф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еш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)</a:t>
            </a:r>
            <a:r>
              <a:rPr sz="800" spc="-145" dirty="0">
                <a:solidFill>
                  <a:srgbClr val="00080F"/>
                </a:solidFill>
                <a:latin typeface="Trebuchet MS"/>
                <a:cs typeface="Trebuchet MS"/>
              </a:rPr>
              <a:t>: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lang="ru-RU" sz="800" spc="-20" dirty="0">
                <a:solidFill>
                  <a:srgbClr val="0F6AA2"/>
                </a:solidFill>
                <a:latin typeface="Trebuchet MS"/>
                <a:cs typeface="Trebuchet MS"/>
              </a:rPr>
              <a:t> </a:t>
            </a:r>
            <a:r>
              <a:rPr lang="ru-RU" sz="900" dirty="0">
                <a:latin typeface="Trebuchet MS"/>
                <a:cs typeface="Trebuchet MS"/>
              </a:rPr>
              <a:t>через портал </a:t>
            </a:r>
            <a:r>
              <a:rPr lang="ru-RU" sz="800" dirty="0">
                <a:latin typeface="Trebuchet MS"/>
                <a:cs typeface="Trebuchet MS"/>
                <a:hlinkClick r:id="rId2"/>
              </a:rPr>
              <a:t>https://suppliers.auchan.ru/yms</a:t>
            </a:r>
            <a:r>
              <a:rPr lang="ru-RU" sz="900" dirty="0">
                <a:latin typeface="Trebuchet MS"/>
                <a:cs typeface="Trebuchet MS"/>
              </a:rPr>
              <a:t> 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rebuchet MS"/>
              <a:cs typeface="Trebuchet MS"/>
            </a:endParaRPr>
          </a:p>
          <a:p>
            <a:pPr marL="12700">
              <a:lnSpc>
                <a:spcPts val="944"/>
              </a:lnSpc>
            </a:pP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Контакты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Фреш:e-mail: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  <a:hlinkClick r:id="rId10"/>
              </a:rPr>
              <a:t>OperatorAF_NG@auchan.ru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  <a:hlinkClick r:id="rId10"/>
              </a:rPr>
              <a:t> </a:t>
            </a:r>
            <a:r>
              <a:rPr lang="ru-RU" sz="800" spc="-30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5" dirty="0" smtClean="0">
                <a:solidFill>
                  <a:srgbClr val="00080F"/>
                </a:solidFill>
                <a:latin typeface="Trebuchet MS"/>
                <a:cs typeface="Trebuchet MS"/>
                <a:hlinkClick r:id="rId11"/>
              </a:rPr>
              <a:t>NG_FRESH@auchan.ru</a:t>
            </a:r>
            <a:r>
              <a:rPr sz="800" spc="-35" dirty="0" smtClean="0">
                <a:solidFill>
                  <a:srgbClr val="00080F"/>
                </a:solidFill>
                <a:latin typeface="Trebuchet MS"/>
                <a:cs typeface="Trebuchet MS"/>
                <a:hlinkClick r:id="rId11"/>
              </a:rPr>
              <a:t> </a:t>
            </a:r>
            <a:endParaRPr lang="ru-RU" sz="800" spc="-35" dirty="0" smtClean="0">
              <a:solidFill>
                <a:srgbClr val="00080F"/>
              </a:solidFill>
              <a:latin typeface="Trebuchet MS"/>
              <a:cs typeface="Trebuchet MS"/>
            </a:endParaRPr>
          </a:p>
          <a:p>
            <a:pPr marL="12700">
              <a:lnSpc>
                <a:spcPts val="944"/>
              </a:lnSpc>
            </a:pPr>
            <a:r>
              <a:rPr sz="800" spc="-75" dirty="0" err="1" smtClean="0">
                <a:solidFill>
                  <a:srgbClr val="00080F"/>
                </a:solidFill>
                <a:latin typeface="Trebuchet MS"/>
                <a:cs typeface="Trebuchet MS"/>
              </a:rPr>
              <a:t>Тел</a:t>
            </a:r>
            <a:r>
              <a:rPr sz="800" spc="-75" dirty="0" smtClean="0">
                <a:solidFill>
                  <a:srgbClr val="00080F"/>
                </a:solidFill>
                <a:latin typeface="Trebuchet MS"/>
                <a:cs typeface="Trebuchet MS"/>
              </a:rPr>
              <a:t>.</a:t>
            </a:r>
            <a:r>
              <a:rPr sz="800" spc="-35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+7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 smtClean="0">
                <a:solidFill>
                  <a:srgbClr val="00080F"/>
                </a:solidFill>
                <a:latin typeface="Trebuchet MS"/>
                <a:cs typeface="Trebuchet MS"/>
              </a:rPr>
              <a:t>499</a:t>
            </a:r>
            <a:r>
              <a:rPr sz="800" spc="-30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00080F"/>
                </a:solidFill>
                <a:latin typeface="Trebuchet MS"/>
                <a:cs typeface="Trebuchet MS"/>
              </a:rPr>
              <a:t>280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05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01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00080F"/>
                </a:solidFill>
                <a:latin typeface="Trebuchet MS"/>
                <a:cs typeface="Trebuchet MS"/>
              </a:rPr>
              <a:t>доб.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 smtClean="0">
                <a:solidFill>
                  <a:srgbClr val="00080F"/>
                </a:solidFill>
                <a:latin typeface="Trebuchet MS"/>
                <a:cs typeface="Trebuchet MS"/>
              </a:rPr>
              <a:t>1006,</a:t>
            </a:r>
            <a:r>
              <a:rPr sz="800" spc="-85" dirty="0" smtClean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5" dirty="0" smtClean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60" dirty="0" smtClean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50" dirty="0" smtClean="0">
                <a:solidFill>
                  <a:srgbClr val="00080F"/>
                </a:solidFill>
                <a:latin typeface="Trebuchet MS"/>
                <a:cs typeface="Trebuchet MS"/>
              </a:rPr>
              <a:t>7</a:t>
            </a:r>
            <a:r>
              <a:rPr sz="800" spc="-114" dirty="0">
                <a:solidFill>
                  <a:srgbClr val="00080F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00</a:t>
            </a:r>
            <a:r>
              <a:rPr sz="800" spc="50" dirty="0">
                <a:solidFill>
                  <a:srgbClr val="00080F"/>
                </a:solidFill>
                <a:latin typeface="Trebuchet MS"/>
                <a:cs typeface="Trebuchet MS"/>
              </a:rPr>
              <a:t>8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endParaRPr lang="ru-RU" sz="800" spc="-40" dirty="0" smtClean="0">
              <a:solidFill>
                <a:srgbClr val="00080F"/>
              </a:solidFill>
              <a:latin typeface="Trebuchet MS"/>
              <a:cs typeface="Trebuchet MS"/>
            </a:endParaRPr>
          </a:p>
          <a:p>
            <a:pPr marL="12700">
              <a:lnSpc>
                <a:spcPts val="944"/>
              </a:lnSpc>
            </a:pPr>
            <a:r>
              <a:rPr sz="800" spc="-105" dirty="0" err="1" smtClean="0">
                <a:solidFill>
                  <a:srgbClr val="00080F"/>
                </a:solidFill>
                <a:latin typeface="Trebuchet MS"/>
                <a:cs typeface="Trebuchet MS"/>
              </a:rPr>
              <a:t>Т</a:t>
            </a:r>
            <a:r>
              <a:rPr sz="800" spc="25" dirty="0" err="1" smtClean="0">
                <a:solidFill>
                  <a:srgbClr val="00080F"/>
                </a:solidFill>
                <a:latin typeface="Trebuchet MS"/>
                <a:cs typeface="Trebuchet MS"/>
              </a:rPr>
              <a:t>е</a:t>
            </a:r>
            <a:r>
              <a:rPr sz="800" spc="-5" dirty="0" err="1" smtClean="0">
                <a:solidFill>
                  <a:srgbClr val="00080F"/>
                </a:solidFill>
                <a:latin typeface="Trebuchet MS"/>
                <a:cs typeface="Trebuchet MS"/>
              </a:rPr>
              <a:t>л</a:t>
            </a:r>
            <a:r>
              <a:rPr sz="800" spc="-150" dirty="0" smtClean="0">
                <a:solidFill>
                  <a:srgbClr val="00080F"/>
                </a:solidFill>
                <a:latin typeface="Trebuchet MS"/>
                <a:cs typeface="Trebuchet MS"/>
              </a:rPr>
              <a:t>.</a:t>
            </a:r>
            <a:r>
              <a:rPr sz="800" spc="-40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10" dirty="0">
                <a:solidFill>
                  <a:srgbClr val="00080F"/>
                </a:solidFill>
                <a:latin typeface="Trebuchet MS"/>
                <a:cs typeface="Trebuchet MS"/>
              </a:rPr>
              <a:t>+</a:t>
            </a:r>
            <a:r>
              <a:rPr sz="800" spc="5" dirty="0">
                <a:solidFill>
                  <a:srgbClr val="00080F"/>
                </a:solidFill>
                <a:latin typeface="Trebuchet MS"/>
                <a:cs typeface="Trebuchet MS"/>
              </a:rPr>
              <a:t>7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 smtClean="0">
                <a:solidFill>
                  <a:srgbClr val="00080F"/>
                </a:solidFill>
                <a:latin typeface="Trebuchet MS"/>
                <a:cs typeface="Trebuchet MS"/>
              </a:rPr>
              <a:t>4</a:t>
            </a:r>
            <a:r>
              <a:rPr sz="800" spc="40" dirty="0" smtClean="0">
                <a:solidFill>
                  <a:srgbClr val="00080F"/>
                </a:solidFill>
                <a:latin typeface="Trebuchet MS"/>
                <a:cs typeface="Trebuchet MS"/>
              </a:rPr>
              <a:t>9</a:t>
            </a:r>
            <a:r>
              <a:rPr lang="ru-RU" sz="800" spc="40" dirty="0" smtClean="0">
                <a:solidFill>
                  <a:srgbClr val="00080F"/>
                </a:solidFill>
                <a:latin typeface="Trebuchet MS"/>
                <a:cs typeface="Trebuchet MS"/>
              </a:rPr>
              <a:t>9</a:t>
            </a:r>
            <a:r>
              <a:rPr sz="800" spc="-40" dirty="0" smtClean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2</a:t>
            </a:r>
            <a:r>
              <a:rPr sz="800" spc="45" dirty="0">
                <a:solidFill>
                  <a:srgbClr val="00080F"/>
                </a:solidFill>
                <a:latin typeface="Trebuchet MS"/>
                <a:cs typeface="Trebuchet MS"/>
              </a:rPr>
              <a:t>8</a:t>
            </a:r>
            <a:r>
              <a:rPr sz="800" spc="70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5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80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б</a:t>
            </a:r>
            <a:r>
              <a:rPr sz="800" spc="-145" dirty="0">
                <a:solidFill>
                  <a:srgbClr val="00080F"/>
                </a:solidFill>
                <a:latin typeface="Trebuchet MS"/>
                <a:cs typeface="Trebuchet MS"/>
              </a:rPr>
              <a:t>.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3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0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7</a:t>
            </a:r>
            <a:r>
              <a:rPr sz="800" spc="-114" dirty="0">
                <a:solidFill>
                  <a:srgbClr val="00080F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3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50" dirty="0">
                <a:solidFill>
                  <a:srgbClr val="00080F"/>
                </a:solidFill>
                <a:latin typeface="Trebuchet MS"/>
                <a:cs typeface="Trebuchet MS"/>
              </a:rPr>
              <a:t>8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8495" y="8470900"/>
            <a:ext cx="4979670" cy="0"/>
          </a:xfrm>
          <a:custGeom>
            <a:avLst/>
            <a:gdLst/>
            <a:ahLst/>
            <a:cxnLst/>
            <a:rect l="l" t="t" r="r" b="b"/>
            <a:pathLst>
              <a:path w="4979670">
                <a:moveTo>
                  <a:pt x="0" y="0"/>
                </a:moveTo>
                <a:lnTo>
                  <a:pt x="4979327" y="0"/>
                </a:lnTo>
              </a:path>
            </a:pathLst>
          </a:custGeom>
          <a:ln w="6299">
            <a:solidFill>
              <a:srgbClr val="0007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583689" y="10124823"/>
            <a:ext cx="483870" cy="2343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-35" dirty="0">
                <a:solidFill>
                  <a:srgbClr val="D52A1D"/>
                </a:solidFill>
                <a:latin typeface="Trebuchet MS"/>
                <a:cs typeface="Trebuchet MS"/>
              </a:rPr>
              <a:t>11</a:t>
            </a:fld>
            <a:r>
              <a:rPr sz="1000" spc="-35" dirty="0">
                <a:solidFill>
                  <a:srgbClr val="868686"/>
                </a:solidFill>
                <a:latin typeface="Trebuchet MS"/>
                <a:cs typeface="Trebuchet MS"/>
              </a:rPr>
              <a:t>/12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5309" y="1500885"/>
            <a:ext cx="8477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7139" y="1748535"/>
            <a:ext cx="5966461" cy="14943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-8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3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60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-8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6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5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10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4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endParaRPr sz="800" dirty="0">
              <a:latin typeface="Trebuchet MS"/>
              <a:cs typeface="Trebuchet MS"/>
            </a:endParaRPr>
          </a:p>
          <a:p>
            <a:pPr marL="12700" marR="1534160">
              <a:lnSpc>
                <a:spcPct val="2031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снабжения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Центров </a:t>
            </a:r>
            <a:r>
              <a:rPr sz="800" spc="20" dirty="0" err="1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endParaRPr lang="ru-RU" sz="800" spc="-229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 marL="12700" marR="1534160">
              <a:lnSpc>
                <a:spcPct val="203100"/>
              </a:lnSpc>
            </a:pPr>
            <a:r>
              <a:rPr sz="800" spc="55" dirty="0" smtClean="0">
                <a:solidFill>
                  <a:srgbClr val="424242"/>
                </a:solidFill>
                <a:latin typeface="Trebuchet MS"/>
                <a:cs typeface="Trebuchet MS"/>
              </a:rPr>
              <a:t>ООО</a:t>
            </a:r>
            <a:r>
              <a:rPr sz="800" spc="-4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“АШАН”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 err="1">
                <a:solidFill>
                  <a:srgbClr val="424242"/>
                </a:solidFill>
                <a:latin typeface="Trebuchet MS"/>
                <a:cs typeface="Trebuchet MS"/>
              </a:rPr>
              <a:t>Москва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2"/>
              </a:rPr>
              <a:t>appro_msk@auchan.ru</a:t>
            </a:r>
            <a:r>
              <a:rPr lang="ru-RU" sz="800" spc="15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/</a:t>
            </a:r>
            <a:r>
              <a:rPr lang="en-US" sz="800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ap</a:t>
            </a:r>
            <a:r>
              <a:rPr lang="en-US" sz="800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3"/>
              </a:rPr>
              <a:t>pro_fresh@auchan.ru</a:t>
            </a:r>
            <a:r>
              <a:rPr lang="en-US" sz="800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  <a:endParaRPr sz="800" spc="15" dirty="0">
              <a:solidFill>
                <a:srgbClr val="1154CC"/>
              </a:solidFill>
              <a:uFill>
                <a:solidFill>
                  <a:srgbClr val="1154CC"/>
                </a:solidFill>
              </a:uFill>
              <a:latin typeface="Trebuchet MS"/>
              <a:cs typeface="Trebuchet MS"/>
            </a:endParaRPr>
          </a:p>
          <a:p>
            <a:pPr marL="12700" marR="1958975">
              <a:lnSpc>
                <a:spcPct val="101600"/>
              </a:lnSpc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ООО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“АШАН” </a:t>
            </a:r>
            <a:r>
              <a:rPr sz="800" spc="25" dirty="0" err="1">
                <a:solidFill>
                  <a:srgbClr val="424242"/>
                </a:solidFill>
                <a:latin typeface="Trebuchet MS"/>
                <a:cs typeface="Trebuchet MS"/>
              </a:rPr>
              <a:t>Санкт-Петербург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0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appro.spb@auchan.ru</a:t>
            </a:r>
            <a:r>
              <a:rPr lang="ru-RU" sz="800" u="heavy" spc="10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lang="ru-RU" sz="800" u="heavy" spc="10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/ </a:t>
            </a:r>
            <a:r>
              <a:rPr lang="en-US" sz="800" spc="15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ap</a:t>
            </a:r>
            <a:r>
              <a:rPr lang="en-US" sz="800" spc="15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3"/>
              </a:rPr>
              <a:t>pro_fresh@auchan.ru</a:t>
            </a:r>
            <a:r>
              <a:rPr lang="en-US" sz="800" spc="15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10" dirty="0" smtClean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 </a:t>
            </a:r>
            <a:r>
              <a:rPr sz="800" spc="-229" dirty="0" smtClean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endParaRPr lang="ru-RU" sz="800" spc="-229" dirty="0" smtClean="0">
              <a:solidFill>
                <a:srgbClr val="1154CC"/>
              </a:solidFill>
              <a:latin typeface="Trebuchet MS"/>
              <a:cs typeface="Trebuchet MS"/>
            </a:endParaRPr>
          </a:p>
          <a:p>
            <a:pPr marL="12700" marR="1958975">
              <a:lnSpc>
                <a:spcPct val="101600"/>
              </a:lnSpc>
            </a:pPr>
            <a:r>
              <a:rPr sz="800" spc="50" dirty="0" smtClean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 smtClean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АН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r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o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.</a:t>
            </a:r>
            <a:r>
              <a:rPr sz="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s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a</a:t>
            </a:r>
            <a:r>
              <a:rPr sz="800" u="heavy" spc="7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m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u</a:t>
            </a:r>
            <a:endParaRPr sz="800" dirty="0">
              <a:latin typeface="Trebuchet MS"/>
              <a:cs typeface="Trebuchet MS"/>
            </a:endParaRPr>
          </a:p>
          <a:p>
            <a:pPr marL="12700" marR="1892300" algn="just">
              <a:lnSpc>
                <a:spcPct val="101600"/>
              </a:lnSpc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ООО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“АШАН”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Ростов-на-Дону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approrndlog@auchan.ru </a:t>
            </a:r>
            <a:r>
              <a:rPr sz="800" spc="-229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endParaRPr lang="ru-RU" sz="800" spc="-229" dirty="0" smtClean="0">
              <a:solidFill>
                <a:srgbClr val="1154CC"/>
              </a:solidFill>
              <a:latin typeface="Trebuchet MS"/>
              <a:cs typeface="Trebuchet MS"/>
            </a:endParaRPr>
          </a:p>
          <a:p>
            <a:pPr marL="12700" marR="1892300" algn="just">
              <a:lnSpc>
                <a:spcPct val="101600"/>
              </a:lnSpc>
            </a:pPr>
            <a:r>
              <a:rPr sz="800" spc="50" dirty="0" smtClean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 smtClean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АН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o</a:t>
            </a:r>
            <a:r>
              <a:rPr sz="800" u="heavy" spc="-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_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e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k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</a:t>
            </a:r>
            <a:r>
              <a:rPr sz="800" u="heavy" spc="-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t</a:t>
            </a:r>
            <a:r>
              <a:rPr sz="800" u="heavy" spc="-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l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o</a:t>
            </a:r>
            <a:r>
              <a:rPr sz="800" u="heavy" spc="9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g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r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u </a:t>
            </a:r>
            <a:r>
              <a:rPr sz="800" spc="20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endParaRPr lang="ru-RU" sz="800" spc="20" dirty="0" smtClean="0">
              <a:solidFill>
                <a:srgbClr val="1154CC"/>
              </a:solidFill>
              <a:latin typeface="Trebuchet MS"/>
              <a:cs typeface="Trebuchet MS"/>
            </a:endParaRPr>
          </a:p>
          <a:p>
            <a:pPr marL="12700" marR="1892300" algn="just">
              <a:lnSpc>
                <a:spcPct val="101600"/>
              </a:lnSpc>
            </a:pPr>
            <a:r>
              <a:rPr sz="800" spc="50" dirty="0" smtClean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 smtClean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АН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r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o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.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n</a:t>
            </a:r>
            <a:r>
              <a:rPr sz="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s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k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u</a:t>
            </a:r>
            <a:endParaRPr sz="8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5"/>
              </a:spcBef>
            </a:pP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o</a:t>
            </a:r>
            <a:r>
              <a:rPr sz="800" u="heavy" spc="-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_</a:t>
            </a:r>
            <a:r>
              <a:rPr sz="800" u="heavy" spc="7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m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a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r</a:t>
            </a:r>
            <a:r>
              <a:rPr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k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e</a:t>
            </a:r>
            <a:r>
              <a:rPr sz="800" u="heavy" spc="-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t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u</a:t>
            </a:r>
            <a:r>
              <a:rPr sz="800" u="heavy" spc="-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8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/</a:t>
            </a:r>
            <a:r>
              <a:rPr sz="800" u="heavy" spc="-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10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N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G</a:t>
            </a:r>
            <a:r>
              <a:rPr sz="800" u="heavy" spc="-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_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F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RE</a:t>
            </a:r>
            <a:r>
              <a:rPr sz="800" u="heavy" spc="9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S</a:t>
            </a:r>
            <a:r>
              <a:rPr sz="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H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@</a:t>
            </a:r>
            <a:r>
              <a:rPr sz="800" u="heavy" spc="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a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u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c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h</a:t>
            </a:r>
            <a:r>
              <a:rPr sz="800" u="heavy" spc="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a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n</a:t>
            </a:r>
            <a:r>
              <a:rPr sz="800" u="heavy" spc="-1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.</a:t>
            </a:r>
            <a:r>
              <a:rPr sz="800" u="heavy" spc="-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r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83689" y="10124823"/>
            <a:ext cx="483870" cy="2343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-35" dirty="0">
                <a:solidFill>
                  <a:srgbClr val="D52A1D"/>
                </a:solidFill>
                <a:latin typeface="Trebuchet MS"/>
                <a:cs typeface="Trebuchet MS"/>
              </a:rPr>
              <a:t>12</a:t>
            </a:fld>
            <a:r>
              <a:rPr sz="1000" spc="-35" dirty="0">
                <a:solidFill>
                  <a:srgbClr val="868686"/>
                </a:solidFill>
                <a:latin typeface="Trebuchet MS"/>
                <a:cs typeface="Trebuchet MS"/>
              </a:rPr>
              <a:t>/12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910335"/>
            <a:ext cx="5599430" cy="414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Содержание: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  поставки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товаров.............................................................................................................................................................................................................3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Запись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(авизация)..................................................................................................................................................................................3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Регистрация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прибытия</a:t>
            </a:r>
            <a:r>
              <a:rPr sz="800" spc="1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поставщика........................................................................................................................................................................................3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Пакет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документов.................................................................................................................................................................4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товаров............................................................................................................................................................................4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spc="20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паспорту</a:t>
            </a:r>
            <a:r>
              <a:rPr sz="800" spc="2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паллеты...............................................................................................................................................................................................5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 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упаковке.....................................................................................................................................................................................................................6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 </a:t>
            </a:r>
            <a:r>
              <a:rPr sz="800" spc="1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заказов......................................................................................................................................................................................................6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Принцип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загрузки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транспорт….....................................................................................................................................................6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качеству</a:t>
            </a:r>
            <a:r>
              <a:rPr sz="800" spc="1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поставляемых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паллет................................................................................................................................................................6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 marR="11430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внешнему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виду </a:t>
            </a:r>
            <a:r>
              <a:rPr sz="800" spc="-114" dirty="0">
                <a:solidFill>
                  <a:srgbClr val="424242"/>
                </a:solidFill>
                <a:latin typeface="Trebuchet MS"/>
                <a:cs typeface="Trebuchet MS"/>
              </a:rPr>
              <a:t>водителей-экспедиторов.......................................................................................................................................6 </a:t>
            </a:r>
            <a:r>
              <a:rPr sz="800" spc="-1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Отказ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товара...................................................................................................................................................................................................................7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Процедура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возврата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принятого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товара...............................................................................................................................................................................7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Возврат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тары..................................................................................................................................................................................................8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особыми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условиями...........................................................................................................................................................................8</a:t>
            </a:r>
            <a:endParaRPr sz="800">
              <a:latin typeface="Trebuchet MS"/>
              <a:cs typeface="Trebuchet MS"/>
            </a:endParaRPr>
          </a:p>
          <a:p>
            <a:pPr marL="12700" marR="28575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грузов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автотранспортом………………………………………………………………………………………………………………………….8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Динамичная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упаковка.......................................................................................................................................................................................................................9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 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этикетирования </a:t>
            </a:r>
            <a:r>
              <a:rPr sz="800" spc="1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товаров..........................................................................................................................................................................................9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Срок 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 </a:t>
            </a:r>
            <a:r>
              <a:rPr sz="800" spc="1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товаров...................................................................................................................................................................................................................9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5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75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центрах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85" dirty="0">
                <a:solidFill>
                  <a:srgbClr val="424242"/>
                </a:solidFill>
                <a:latin typeface="Trebuchet MS"/>
                <a:cs typeface="Trebuchet MS"/>
              </a:rPr>
              <a:t>………………………………………………………………………………………………………………………………………..…10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5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20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отделов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снабжения...................................................................................................................................................................................................12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4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2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881760"/>
            <a:ext cx="5952490" cy="8291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вк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8890" indent="361950" algn="just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приемка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 осуществляется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предъявления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необходимых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надлежащим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образом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оформленных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законодательству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Договору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адреса,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даты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Заказу Покупателя и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согласованное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время.</a:t>
            </a:r>
            <a:endParaRPr sz="800">
              <a:latin typeface="Trebuchet MS"/>
              <a:cs typeface="Trebuchet MS"/>
            </a:endParaRPr>
          </a:p>
          <a:p>
            <a:pPr marL="12700" marR="7620" indent="36195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кросс-докинг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(cross-docking)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уведомления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отгрузке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DESADV,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Поставщиком посредством системы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обмена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данными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(EDI).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Уведомление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отгрузке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 содержать 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SSCC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код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(Serial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Shipping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Container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Code)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Серийный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Грузовой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Контейнерный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Код,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>
              <a:latin typeface="Trebuchet MS"/>
              <a:cs typeface="Trebuchet MS"/>
            </a:endParaRPr>
          </a:p>
          <a:p>
            <a:pPr marL="12700" marR="12065" indent="36195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как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склады логистики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Покупателя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(распределительные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центры),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так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напрямую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магазины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(директные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поставки).</a:t>
            </a:r>
            <a:endParaRPr sz="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65"/>
              </a:spcBef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Виды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поставок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центр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424242"/>
                </a:solidFill>
                <a:latin typeface="Trebuchet MS"/>
                <a:cs typeface="Trebuchet MS"/>
              </a:rPr>
              <a:t>(далее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РЦ)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магазины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Покупателя:</a:t>
            </a:r>
            <a:endParaRPr sz="800">
              <a:latin typeface="Trebuchet MS"/>
              <a:cs typeface="Trebuchet MS"/>
            </a:endParaRPr>
          </a:p>
          <a:p>
            <a:pPr marL="12700" marR="5715" indent="42545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Сток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запас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 постоянно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хранятся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складе.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Стоковые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формируются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Снабжения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логистики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основываясь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потребностях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магазинов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учитывая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сезонность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>
              <a:latin typeface="Trebuchet MS"/>
              <a:cs typeface="Trebuchet MS"/>
            </a:endParaRPr>
          </a:p>
          <a:p>
            <a:pPr marL="12700" marR="9525" indent="425450" algn="just">
              <a:lnSpc>
                <a:spcPct val="117200"/>
              </a:lnSpc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Транзит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транзитных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формируются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менеджерами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направления в каждом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магазинов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обрабатываются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складом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доставляются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магазинам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заказанными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количествами.</a:t>
            </a:r>
            <a:endParaRPr sz="800">
              <a:latin typeface="Trebuchet MS"/>
              <a:cs typeface="Trebuchet MS"/>
            </a:endParaRPr>
          </a:p>
          <a:p>
            <a:pPr marL="12700" marR="5080" indent="434975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Кросс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докинг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приёмки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отгрузки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центр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размещения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зоне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долговременного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хранения.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Заказы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формируются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менеджерами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направления в каждом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Сбор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 осуществляется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учетом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нанесением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SSCC-кода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товара.</a:t>
            </a:r>
            <a:endParaRPr sz="800">
              <a:latin typeface="Trebuchet MS"/>
              <a:cs typeface="Trebuchet MS"/>
            </a:endParaRPr>
          </a:p>
          <a:p>
            <a:pPr marL="12700" marR="8255" indent="132080" algn="just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Прямые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в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магазины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формируются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менеджерами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направления в каждом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магазинов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обрабатываются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доставляются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магазинам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транспортом Поставщика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заказанными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количествами.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5715" indent="36195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гарантирует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Покупателю,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поставляемые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качеству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безопасности,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Также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является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гарантом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соблюдений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режима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санитарных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условий хранения 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проверить соблюдение температурного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режима,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качества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соответствие требованиям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Договору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обнаружения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недостатков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процессе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приемки,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отказаться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полном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частичном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объеме.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непринятый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считаться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недопоставленным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 невыполненным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надлежащим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образом.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rebuchet MS"/>
              <a:cs typeface="Trebuchet MS"/>
            </a:endParaRPr>
          </a:p>
          <a:p>
            <a:pPr marL="374650" algn="just">
              <a:lnSpc>
                <a:spcPct val="1000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Минимальный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уровень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исполнения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составляет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98%.</a:t>
            </a:r>
            <a:endParaRPr sz="800">
              <a:latin typeface="Trebuchet MS"/>
              <a:cs typeface="Trebuchet MS"/>
            </a:endParaRPr>
          </a:p>
          <a:p>
            <a:pPr marL="12700" marR="6985" indent="361950" algn="just">
              <a:lnSpc>
                <a:spcPct val="117200"/>
              </a:lnSpc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Под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уровнем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исполнения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понимают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соотношение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между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Поставщиком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полном 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условиями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Договора,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Покупателя.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Уровень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исполнения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рассчитывается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календарный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месяц.</a:t>
            </a:r>
            <a:endParaRPr sz="800">
              <a:latin typeface="Trebuchet MS"/>
              <a:cs typeface="Trebuchet MS"/>
            </a:endParaRPr>
          </a:p>
          <a:p>
            <a:pPr marL="12700" marR="13335" indent="36195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предусмотрено применение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штрафных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санкций в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порядке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размере,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определяемом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Запись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центр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424242"/>
                </a:solidFill>
                <a:latin typeface="Trebuchet MS"/>
                <a:cs typeface="Trebuchet MS"/>
              </a:rPr>
              <a:t>(авизация)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7620" indent="457200" algn="just">
              <a:lnSpc>
                <a:spcPct val="1172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Запись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поставку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случае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поставок 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конкретное время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(авизация)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почте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соответствующий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портал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логистического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оператора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каждого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течение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24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часов после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заказа.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записаны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поставку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дате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заказе.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авизованных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разное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время,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машине.</a:t>
            </a:r>
            <a:endParaRPr sz="800">
              <a:latin typeface="Trebuchet MS"/>
              <a:cs typeface="Trebuchet MS"/>
            </a:endParaRPr>
          </a:p>
          <a:p>
            <a:pPr marL="12700" marR="8890" indent="45720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произведена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временем,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назначенным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просрочки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чем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30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минут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времени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наступает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endParaRPr sz="800">
              <a:latin typeface="Trebuchet MS"/>
              <a:cs typeface="Trebuchet MS"/>
            </a:endParaRPr>
          </a:p>
          <a:p>
            <a:pPr marL="12700" marR="8890" indent="457200" algn="just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осуществления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предоставить Распределительному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центру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следующую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информацию: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Транзит: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коробов,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артикулов,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Сток: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артикулов,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кол-во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тип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единиц,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осуществляющих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поставку.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4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3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9514" y="738885"/>
            <a:ext cx="5999480" cy="8457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25">
              <a:lnSpc>
                <a:spcPct val="100000"/>
              </a:lnSpc>
              <a:spcBef>
                <a:spcPts val="100"/>
              </a:spcBef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ция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55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60325" marR="6350" indent="45720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объект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Покупателя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 зарегистрироваться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контрольно-пропускном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пункте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(КПП).</a:t>
            </a:r>
            <a:endParaRPr sz="800" dirty="0">
              <a:latin typeface="Trebuchet MS"/>
              <a:cs typeface="Trebuchet MS"/>
            </a:endParaRPr>
          </a:p>
          <a:p>
            <a:pPr marL="60325" marR="6350" indent="457200" algn="just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Сотрудник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охраны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оператор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базы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данных/диспетчер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проверяет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адрес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фиксирует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 в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журнале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учета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и/или,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наличии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центре,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электронной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системе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авиации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время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время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начала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 dirty="0">
              <a:latin typeface="Trebuchet MS"/>
              <a:cs typeface="Trebuchet MS"/>
            </a:endParaRPr>
          </a:p>
          <a:p>
            <a:pPr marL="60325" marR="11430" indent="45720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объект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предварительной авизации в указанную дату и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время,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отказаться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 dirty="0">
              <a:latin typeface="Trebuchet MS"/>
              <a:cs typeface="Trebuchet MS"/>
            </a:endParaRPr>
          </a:p>
          <a:p>
            <a:pPr marL="60325">
              <a:lnSpc>
                <a:spcPct val="100000"/>
              </a:lnSpc>
              <a:spcBef>
                <a:spcPts val="5"/>
              </a:spcBef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Пакет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424242"/>
                </a:solidFill>
                <a:latin typeface="Trebuchet MS"/>
                <a:cs typeface="Trebuchet MS"/>
              </a:rPr>
              <a:t>документов,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передаваемых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Покупателю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товаров: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327025" marR="9525" indent="-228600">
              <a:lnSpc>
                <a:spcPct val="117200"/>
              </a:lnSpc>
              <a:buAutoNum type="arabicPeriod"/>
              <a:tabLst>
                <a:tab pos="326390" algn="l"/>
                <a:tab pos="327025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Товарно-транспортная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накладная,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товарная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накладная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универсальный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передаточный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(УПД)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обязательными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реквизитами: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реквизиты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наименование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упаковок;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итоговое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НДС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НДС,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иное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Договором;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заказа,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договора;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наличие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оригинальной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подписи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печати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 dirty="0">
              <a:latin typeface="Trebuchet MS"/>
              <a:cs typeface="Trebuchet MS"/>
            </a:endParaRPr>
          </a:p>
          <a:p>
            <a:pPr marL="327025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326390" algn="l"/>
                <a:tab pos="327025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накладная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наличии);</a:t>
            </a:r>
            <a:endParaRPr sz="800" dirty="0">
              <a:latin typeface="Trebuchet MS"/>
              <a:cs typeface="Trebuchet MS"/>
            </a:endParaRPr>
          </a:p>
          <a:p>
            <a:pPr marL="327025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326390" algn="l"/>
                <a:tab pos="327025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Счет-фактура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наличии);</a:t>
            </a:r>
            <a:endParaRPr sz="800" dirty="0">
              <a:latin typeface="Trebuchet MS"/>
              <a:cs typeface="Trebuchet MS"/>
            </a:endParaRPr>
          </a:p>
          <a:p>
            <a:pPr marL="327025" marR="5080" indent="-228600" algn="just">
              <a:lnSpc>
                <a:spcPct val="117200"/>
              </a:lnSpc>
              <a:buAutoNum type="arabicPeriod"/>
              <a:tabLst>
                <a:tab pos="327025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Перечень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(реестр)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сертификатов/деклараций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указанием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сертификата/регистрационного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декларации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соответствии, названия артикула/лов,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который был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выдан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действия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документа,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организации,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выдавшей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сертификат/декларацию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соответствии,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адрес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телефона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контактного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лица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держателя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сертификата/декларации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(если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сведения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были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накладной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товаротранспортной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накладной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/ 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УПД;</a:t>
            </a:r>
            <a:endParaRPr sz="800" dirty="0">
              <a:latin typeface="Trebuchet MS"/>
              <a:cs typeface="Trebuchet MS"/>
            </a:endParaRPr>
          </a:p>
          <a:p>
            <a:pPr marL="327025" marR="9525" indent="-228600">
              <a:lnSpc>
                <a:spcPct val="117200"/>
              </a:lnSpc>
              <a:buAutoNum type="arabicPeriod"/>
              <a:tabLst>
                <a:tab pos="326390" algn="l"/>
                <a:tab pos="327025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Копия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декларация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заверенные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подписью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печатью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наличии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печати)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указанием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места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нахождения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(адреса)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телефона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первой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товара);</a:t>
            </a:r>
            <a:endParaRPr sz="800" dirty="0">
              <a:latin typeface="Trebuchet MS"/>
              <a:cs typeface="Trebuchet MS"/>
            </a:endParaRPr>
          </a:p>
          <a:p>
            <a:pPr marL="327025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326390" algn="l"/>
                <a:tab pos="327025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Иные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документы,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предусмотренные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действующим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данного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60325" marR="12065">
              <a:lnSpc>
                <a:spcPct val="117200"/>
              </a:lnSpc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Стороны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предусмотреть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рамках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системы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обмена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EDI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предоставления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вышеуказанных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документов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виде.</a:t>
            </a:r>
            <a:endParaRPr sz="800" dirty="0">
              <a:latin typeface="Trebuchet MS"/>
              <a:cs typeface="Trebuchet MS"/>
            </a:endParaRPr>
          </a:p>
          <a:p>
            <a:pPr marL="517525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Водитель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себе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машину: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документ,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удостоверяющий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личность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водителя;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регистрационные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документы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(ПТС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машину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прицеп)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талон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прохождении</a:t>
            </a:r>
            <a:r>
              <a:rPr sz="800" spc="1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ГТО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ТС;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подтверждающий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владения,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пользования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 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распоряжения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ТС;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копия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трудового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договора</a:t>
            </a:r>
            <a:r>
              <a:rPr sz="800" strike="sngStrike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dirty="0">
                <a:solidFill>
                  <a:srgbClr val="C00000"/>
                </a:solidFill>
                <a:latin typeface="Trebuchet MS"/>
                <a:cs typeface="Trebuchet MS"/>
              </a:rPr>
              <a:t>водителя,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если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водитель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не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владелец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-25" dirty="0">
                <a:solidFill>
                  <a:srgbClr val="C00000"/>
                </a:solidFill>
                <a:latin typeface="Trebuchet MS"/>
                <a:cs typeface="Trebuchet MS"/>
              </a:rPr>
              <a:t>ТС;</a:t>
            </a:r>
            <a:endParaRPr sz="800" strike="sngStrike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241300" marR="13335" indent="-228600">
              <a:lnSpc>
                <a:spcPct val="117200"/>
              </a:lnSpc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страховой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полис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ОСАГО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(обязательного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страхования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гражданской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ответственности)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владельца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средства;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личная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медицинская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книжка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(или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копия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заверенная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компанией);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товарно-материальных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ценностей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(товаров,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тары).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rebuchet MS"/>
              <a:cs typeface="Trebuchet MS"/>
            </a:endParaRPr>
          </a:p>
          <a:p>
            <a:pPr marL="60325">
              <a:lnSpc>
                <a:spcPct val="100000"/>
              </a:lnSpc>
            </a:pPr>
            <a:r>
              <a:rPr sz="800" b="1" spc="-7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60325" marR="5080" indent="457200" algn="just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автотранспортом,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учитывая специфику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сезонность. Автомашины,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осуществляющие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перевозку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продуктов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питания,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прицеп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(кузов)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типа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ИЗОТЕРМ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(жесткие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борта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крышу).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свежих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продуктов,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доставлен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рефрижератором.</a:t>
            </a:r>
            <a:endParaRPr sz="800" dirty="0">
              <a:latin typeface="Trebuchet MS"/>
              <a:cs typeface="Trebuchet MS"/>
            </a:endParaRPr>
          </a:p>
          <a:p>
            <a:pPr marL="60325" marR="8890" indent="457200" algn="just">
              <a:lnSpc>
                <a:spcPct val="117200"/>
              </a:lnSpc>
            </a:pP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транспортные средства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оснащены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противооткатными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упорами.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случаи отсутствия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нежелания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использовать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противооткатные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упоры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разгрузке/загрузке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транспортного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средства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отказано.</a:t>
            </a:r>
            <a:endParaRPr sz="800" dirty="0">
              <a:latin typeface="Trebuchet MS"/>
              <a:cs typeface="Trebuchet MS"/>
            </a:endParaRPr>
          </a:p>
          <a:p>
            <a:pPr marL="517525" algn="just">
              <a:lnSpc>
                <a:spcPct val="100000"/>
              </a:lnSpc>
              <a:spcBef>
                <a:spcPts val="16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автомашинах,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закрытых/накрытых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брезентом.</a:t>
            </a:r>
            <a:endParaRPr sz="800" dirty="0">
              <a:latin typeface="Trebuchet MS"/>
              <a:cs typeface="Trebuchet MS"/>
            </a:endParaRPr>
          </a:p>
          <a:p>
            <a:pPr marL="60325" marR="8255" indent="457200" algn="just">
              <a:lnSpc>
                <a:spcPct val="1172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кузове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машины,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поставляются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должно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посторонних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предметов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(колес,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пустые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т.д)</a:t>
            </a:r>
            <a:endParaRPr sz="800" dirty="0">
              <a:latin typeface="Trebuchet MS"/>
              <a:cs typeface="Trebuchet MS"/>
            </a:endParaRPr>
          </a:p>
          <a:p>
            <a:pPr marL="517525" algn="just">
              <a:lnSpc>
                <a:spcPct val="100000"/>
              </a:lnSpc>
              <a:spcBef>
                <a:spcPts val="16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Пол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кузове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машины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очищен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мусора,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ровным,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повреждений.</a:t>
            </a:r>
            <a:endParaRPr sz="800" dirty="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4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17930"/>
            <a:ext cx="5952490" cy="454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 algn="just">
              <a:lnSpc>
                <a:spcPct val="117200"/>
              </a:lnSpc>
              <a:spcBef>
                <a:spcPts val="100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Размер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1200х80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см.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надежно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обмотан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пленкой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захватом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поддона;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углы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защищены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необходимости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укреплены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стяжками.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Также,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необходимости,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обеспечения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большей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устойчивости,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между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столбцами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прокладывается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картон.</a:t>
            </a:r>
            <a:endParaRPr sz="800">
              <a:latin typeface="Trebuchet MS"/>
              <a:cs typeface="Trebuchet MS"/>
            </a:endParaRPr>
          </a:p>
          <a:p>
            <a:pPr marL="12700" marR="7620" indent="457200" algn="just">
              <a:lnSpc>
                <a:spcPct val="117200"/>
              </a:lnSpc>
            </a:pP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Мокрые,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пыльные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грязные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паллеты,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процессе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деформировались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требуют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дополнительной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перекладки,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65"/>
              </a:spcBef>
            </a:pP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Вес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превышать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800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кг,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высота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180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вместе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паллетой.</a:t>
            </a:r>
            <a:endParaRPr sz="800">
              <a:latin typeface="Trebuchet MS"/>
              <a:cs typeface="Trebuchet MS"/>
            </a:endParaRPr>
          </a:p>
          <a:p>
            <a:pPr marL="12700" marR="13970" indent="457200">
              <a:lnSpc>
                <a:spcPct val="117200"/>
              </a:lnSpc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выходить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края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паллеты.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При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невозможности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данного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(только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из-за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физических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характеристик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товара)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необходимо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согласовать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снабжения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каждый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такой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случай.</a:t>
            </a:r>
            <a:endParaRPr sz="800">
              <a:latin typeface="Trebuchet MS"/>
              <a:cs typeface="Trebuchet MS"/>
            </a:endParaRPr>
          </a:p>
          <a:p>
            <a:pPr marL="12700" marR="9525" indent="457200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доставке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подготовить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сдачи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Покупателю,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зависимости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потока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товародвижения.</a:t>
            </a:r>
            <a:endParaRPr sz="800">
              <a:latin typeface="Trebuchet MS"/>
              <a:cs typeface="Trebuchet MS"/>
            </a:endParaRPr>
          </a:p>
          <a:p>
            <a:pPr marL="12700" marR="13970" indent="457200">
              <a:lnSpc>
                <a:spcPct val="1172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Стокового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размещаться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строго 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согласно следующим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правилам: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лежать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послойно;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каждом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слое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одинаковое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упаковок;</a:t>
            </a:r>
            <a:endParaRPr sz="800">
              <a:latin typeface="Trebuchet MS"/>
              <a:cs typeface="Trebuchet MS"/>
            </a:endParaRPr>
          </a:p>
          <a:p>
            <a:pPr marL="279400" marR="12065" indent="-228600" algn="just">
              <a:lnSpc>
                <a:spcPct val="117200"/>
              </a:lnSpc>
              <a:buFont typeface="Microsoft Sans Serif"/>
              <a:buChar char="●"/>
              <a:tabLst>
                <a:tab pos="2794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разрешена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комплектация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сэндвич-паллетами,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 более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тяжелые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 размещаются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нижнем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слое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транспортировке;</a:t>
            </a:r>
            <a:endParaRPr sz="800">
              <a:latin typeface="Trebuchet MS"/>
              <a:cs typeface="Trebuchet MS"/>
            </a:endParaRPr>
          </a:p>
          <a:p>
            <a:pPr marL="279400" marR="5080" indent="-228600" algn="just">
              <a:lnSpc>
                <a:spcPct val="117200"/>
              </a:lnSpc>
              <a:buFont typeface="Microsoft Sans Serif"/>
              <a:buChar char="●"/>
              <a:tabLst>
                <a:tab pos="2794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стокового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(паллетизация)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постоянным.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изменения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паллетизации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вложения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транспортную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единицу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(РСВ)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какого-либо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стокового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необходимо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своевременно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внести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изменения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карточку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закупок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279400" marR="5080" indent="-228600" algn="just">
              <a:lnSpc>
                <a:spcPct val="117200"/>
              </a:lnSpc>
              <a:buFont typeface="Microsoft Sans Serif"/>
              <a:buChar char="●"/>
              <a:tabLst>
                <a:tab pos="2794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Формирование ДАБЛ-монопаллет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получении подтверждения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распределительного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куда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3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отгрузки.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Часть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имеют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ограничения.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подтверждения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будут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приняты.</a:t>
            </a:r>
            <a:endParaRPr sz="800">
              <a:latin typeface="Trebuchet MS"/>
              <a:cs typeface="Trebuchet MS"/>
            </a:endParaRPr>
          </a:p>
          <a:p>
            <a:pPr marL="279400" marR="5080" indent="4445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транзитной схеме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поставок,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размещение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одном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поддоне,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располагаться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столбцами,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 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6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(шести)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одном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поддоне,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надежно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зафиксированы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отделены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друг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друга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картоном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гофрированной бумагой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быстрой</a:t>
            </a:r>
            <a:r>
              <a:rPr sz="800" spc="3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идентификации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артикулов.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Так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же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возможна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комплектация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сендвич паллетами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каждый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слой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отдельном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поддоне,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наиболее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тяжелые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находиться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нижних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рядах.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скомплектованы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наружу;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900">
              <a:latin typeface="Trebuchet MS"/>
              <a:cs typeface="Trebuchet MS"/>
            </a:endParaRPr>
          </a:p>
          <a:p>
            <a:pPr marL="1485265">
              <a:lnSpc>
                <a:spcPct val="100000"/>
              </a:lnSpc>
              <a:spcBef>
                <a:spcPts val="605"/>
              </a:spcBef>
            </a:pPr>
            <a:r>
              <a:rPr sz="1100" b="1" spc="30" dirty="0">
                <a:solidFill>
                  <a:srgbClr val="424242"/>
                </a:solidFill>
                <a:latin typeface="Trebuchet MS"/>
                <a:cs typeface="Trebuchet MS"/>
              </a:rPr>
              <a:t>Пример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5" dirty="0">
                <a:solidFill>
                  <a:srgbClr val="424242"/>
                </a:solidFill>
                <a:latin typeface="Trebuchet MS"/>
                <a:cs typeface="Trebuchet MS"/>
              </a:rPr>
              <a:t>схем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10" dirty="0">
                <a:solidFill>
                  <a:srgbClr val="424242"/>
                </a:solidFill>
                <a:latin typeface="Trebuchet MS"/>
                <a:cs typeface="Trebuchet MS"/>
              </a:rPr>
              <a:t>комплектации</a:t>
            </a:r>
            <a:r>
              <a:rPr sz="1100" b="1" spc="-7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7139" y="7585455"/>
            <a:ext cx="5685790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17200"/>
              </a:lnSpc>
              <a:spcBef>
                <a:spcPts val="100"/>
              </a:spcBef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 поставки одного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несколькими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грузовиками,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единицы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 времени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заказа.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внутри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транспортной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располагаться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отдельно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друг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друга.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большим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объемом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загружается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последним,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выгружается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первым.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800" b="1" spc="-7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лл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5080">
              <a:lnSpc>
                <a:spcPct val="117200"/>
              </a:lnSpc>
              <a:spcBef>
                <a:spcPts val="5"/>
              </a:spcBef>
              <a:tabLst>
                <a:tab pos="280035" algn="l"/>
              </a:tabLst>
            </a:pP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На	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каждую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паллету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фильмажную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пленку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вставлена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паллетная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формата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А4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с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указанием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следующей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информации: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90" dirty="0">
                <a:solidFill>
                  <a:srgbClr val="424242"/>
                </a:solidFill>
                <a:latin typeface="Trebuchet MS"/>
                <a:cs typeface="Trebuchet MS"/>
              </a:rPr>
              <a:t>(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)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9827" y="5613452"/>
            <a:ext cx="5175781" cy="178140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5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17930"/>
            <a:ext cx="5685790" cy="853122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79400" indent="-228600">
              <a:lnSpc>
                <a:spcPct val="100000"/>
              </a:lnSpc>
              <a:spcBef>
                <a:spcPts val="2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Порядковый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общее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кол-во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(например: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1/23,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2/23…23/23);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SSCC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код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кросс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докинг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содержать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соответствующий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7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уп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rebuchet MS"/>
              <a:cs typeface="Trebuchet MS"/>
            </a:endParaRPr>
          </a:p>
          <a:p>
            <a:pPr marL="38100">
              <a:lnSpc>
                <a:spcPct val="1000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наличие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кодов/артикулов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 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 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</a:t>
            </a:r>
            <a:endParaRPr sz="800">
              <a:latin typeface="Trebuchet MS"/>
              <a:cs typeface="Trebuchet MS"/>
            </a:endParaRPr>
          </a:p>
          <a:p>
            <a:pPr marL="12700" marR="8890">
              <a:lnSpc>
                <a:spcPct val="1172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Каждый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маркировку,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которая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соответствовать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маркировке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транспортную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единицу,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содержащегося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(PCB).</a:t>
            </a:r>
            <a:endParaRPr sz="800">
              <a:latin typeface="Trebuchet MS"/>
              <a:cs typeface="Trebuchet MS"/>
            </a:endParaRPr>
          </a:p>
          <a:p>
            <a:pPr marL="12700" marR="3261360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Недопустимо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разными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PCB.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Неполные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одного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одинакового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размера.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весу,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вес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кратен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кг.</a:t>
            </a:r>
            <a:endParaRPr sz="800">
              <a:latin typeface="Trebuchet MS"/>
              <a:cs typeface="Trebuchet MS"/>
            </a:endParaRPr>
          </a:p>
          <a:p>
            <a:pPr marL="12700" marR="8255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нестандартных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предпочтительно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коробах.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адаптирована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предварительно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5080">
              <a:lnSpc>
                <a:spcPct val="117200"/>
              </a:lnSpc>
              <a:spcBef>
                <a:spcPts val="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Возможна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одновременная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заказов,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разных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смешиваются,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расставляются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единице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последовательно.</a:t>
            </a:r>
            <a:endParaRPr sz="800">
              <a:latin typeface="Trebuchet MS"/>
              <a:cs typeface="Trebuchet MS"/>
            </a:endParaRPr>
          </a:p>
          <a:p>
            <a:pPr marL="12700" marR="6985">
              <a:lnSpc>
                <a:spcPct val="1172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расположены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последовательно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паллетах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порядке,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указанном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заказе,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т.е.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первый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первой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последний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последней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паллете.</a:t>
            </a:r>
            <a:endParaRPr sz="800">
              <a:latin typeface="Trebuchet MS"/>
              <a:cs typeface="Trebuchet MS"/>
            </a:endParaRPr>
          </a:p>
          <a:p>
            <a:pPr marL="12700" marR="5080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Необходимо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сгруппировать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одним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артикулом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той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же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одним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тем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же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сроком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годности.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Принцип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загрузки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9525">
              <a:lnSpc>
                <a:spcPct val="117200"/>
              </a:lnSpc>
              <a:spcBef>
                <a:spcPts val="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Выгрузка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центрах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возможна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продольной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загрузки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тройками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(укладывание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происходит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параллельно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кузову,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длину).</a:t>
            </a:r>
            <a:endParaRPr sz="800">
              <a:latin typeface="Trebuchet MS"/>
              <a:cs typeface="Trebuchet MS"/>
            </a:endParaRPr>
          </a:p>
          <a:p>
            <a:pPr marL="12700" marR="6985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поперечной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сборке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(поперек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прицепа)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запрещена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ввиду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большого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числа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подламывания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выгрузке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штабелером.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качеству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поставляемых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6350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размещён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трёх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типов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соответствовать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следующим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требованиям: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Европоддон</a:t>
            </a:r>
            <a:r>
              <a:rPr sz="800" spc="16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1200*800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клеймом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PO*;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Европоддон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1200*800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клейма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(ГОСТ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33757-2016);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Европоддон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1200*800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Р2*;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24242"/>
              </a:buClr>
              <a:buFont typeface="Trebuchet MS"/>
              <a:buAutoNum type="arabicPeriod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одноразовых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ломаных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паллетах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запрещена.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Одноразовым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считается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соответствующий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характеристикам,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прописанным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ГОСТ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33757-2016: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настила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толщиной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20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мм;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расстояние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между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досками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настила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50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мм;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шашки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размером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100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100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78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мм.</a:t>
            </a:r>
            <a:endParaRPr sz="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Ломаным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считается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присутствует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нижеперечисленных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дефектов:</a:t>
            </a:r>
            <a:endParaRPr sz="800">
              <a:latin typeface="Trebuchet MS"/>
              <a:cs typeface="Trebuchet MS"/>
            </a:endParaRPr>
          </a:p>
          <a:p>
            <a:pPr marL="400050" lvl="1" indent="-254635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00050" algn="l"/>
                <a:tab pos="400685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любого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элемента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паллета;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сколы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трещины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досках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шашках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50%;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сколы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досках,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обнажающие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гвоздей;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сломанная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поперек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диагонали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доска;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двух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сколов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досках,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обнажающих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гвоздю;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сквозные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трещины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шашках;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ющ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зд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внешнему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виду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водителей-экспедиторов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11430">
              <a:lnSpc>
                <a:spcPct val="1016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целях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техники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безопасности,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центре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действуют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отношении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внешнего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водителей-экспедиторов:</a:t>
            </a:r>
            <a:endParaRPr sz="800">
              <a:latin typeface="Trebuchet MS"/>
              <a:cs typeface="Trebuchet MS"/>
            </a:endParaRPr>
          </a:p>
          <a:p>
            <a:pPr marL="279400" marR="7620" indent="-266700">
              <a:lnSpc>
                <a:spcPct val="101600"/>
              </a:lnSpc>
              <a:buAutoNum type="arabicPeriod"/>
              <a:tabLst>
                <a:tab pos="278765" algn="l"/>
                <a:tab pos="27940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входе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территорию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водитель-экспедитор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надевать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защитную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обувь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жилет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ворот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снимать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течение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процесса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выгрузки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>
              <a:latin typeface="Trebuchet MS"/>
              <a:cs typeface="Trebuchet MS"/>
            </a:endParaRPr>
          </a:p>
          <a:p>
            <a:pPr marL="279400" marR="13335" indent="-266700">
              <a:lnSpc>
                <a:spcPct val="101600"/>
              </a:lnSpc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Недопустимо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нахождение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территории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водителя-экспедитора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открытой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летней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обуви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одежде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(шорты,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шлепанцы,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сандалии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80" dirty="0">
                <a:solidFill>
                  <a:srgbClr val="424242"/>
                </a:solidFill>
                <a:latin typeface="Trebuchet MS"/>
                <a:cs typeface="Trebuchet MS"/>
              </a:rPr>
              <a:t>т.п.).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6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38885"/>
            <a:ext cx="5685790" cy="85674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79400" marR="5080" indent="-266700" algn="just">
              <a:lnSpc>
                <a:spcPct val="101600"/>
              </a:lnSpc>
              <a:spcBef>
                <a:spcPts val="85"/>
              </a:spcBef>
              <a:buAutoNum type="arabicPeriod" startAt="3"/>
              <a:tabLst>
                <a:tab pos="2794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свежих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продуктов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дополнительное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требование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водители-экспедиторы,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доставляющие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ветеринарную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продукцию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(мясо,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рыба,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колбаса,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молоко и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тд),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одеты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вместо жилета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чистый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халат.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Халаты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являются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личной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спец.одеждой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экспедитора.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424242"/>
              </a:buClr>
              <a:buFont typeface="Trebuchet MS"/>
              <a:buAutoNum type="arabicPeriod" startAt="3"/>
            </a:pP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24242"/>
              </a:buClr>
              <a:buFont typeface="Trebuchet MS"/>
              <a:buAutoNum type="arabicPeriod" startAt="3"/>
            </a:pPr>
            <a:endParaRPr sz="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Отказ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приемке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6985" algn="just">
              <a:lnSpc>
                <a:spcPct val="101600"/>
              </a:lnSpc>
              <a:spcBef>
                <a:spcPts val="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обнаружены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расхождения между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указанным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накладной,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реальным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поставленного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соответствует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условиям поставки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(недостача,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брак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иные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нарушения,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перечисленные в разделе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«отказ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приемке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товара»),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составляется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Акт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количеству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качеству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ТМЦ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российского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импортного производства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(ТОРГ-2_А).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бракованный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сверх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заказа.</a:t>
            </a:r>
            <a:endParaRPr sz="800">
              <a:latin typeface="Trebuchet MS"/>
              <a:cs typeface="Trebuchet MS"/>
            </a:endParaRPr>
          </a:p>
          <a:p>
            <a:pPr marL="12700" marR="12065" algn="just">
              <a:lnSpc>
                <a:spcPct val="1016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полного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отказа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заполняется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акт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отказа,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котором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причина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отказа.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ставится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штамп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«Отказ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поставки».</a:t>
            </a:r>
            <a:endParaRPr sz="800">
              <a:latin typeface="Trebuchet MS"/>
              <a:cs typeface="Trebuchet MS"/>
            </a:endParaRPr>
          </a:p>
          <a:p>
            <a:pPr marL="12700" marR="889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Непринятые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загружаются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прибывшую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машину,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которая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осуществляла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поставку,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вывозятся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территории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склада.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вывезти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отказался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Покупатель,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сразу, 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т.к.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хранит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произошел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переход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права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собственности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Возможные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причины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частичного</a:t>
            </a:r>
            <a:r>
              <a:rPr sz="800" u="heavy" spc="-40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25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возврата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товара: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испорченный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разбитый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некачественная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упаковка;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привезенного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заказанного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открытые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мокрые;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штрих-код,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код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маркировки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акцизная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марка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поврежден(-ы)/затерт(-ы)/не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считываются;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вложении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(РСВ);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вес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800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кг;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высота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180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см;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присутствующие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накладной,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отсутствующие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поставке;</a:t>
            </a:r>
            <a:endParaRPr sz="800">
              <a:latin typeface="Trebuchet MS"/>
              <a:cs typeface="Trebuchet MS"/>
            </a:endParaRPr>
          </a:p>
          <a:p>
            <a:pPr marL="641350" marR="13335" lvl="1" indent="-228600">
              <a:lnSpc>
                <a:spcPct val="101600"/>
              </a:lnSpc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соответствует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европаллета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многоразового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евростандарта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(размер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120х80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см).</a:t>
            </a:r>
            <a:endParaRPr sz="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546735">
              <a:lnSpc>
                <a:spcPct val="100000"/>
              </a:lnSpc>
              <a:spcBef>
                <a:spcPts val="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Возможные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причины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20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полного</a:t>
            </a:r>
            <a:r>
              <a:rPr sz="800" u="heavy" spc="-40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25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возврата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товара: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продольной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загрузки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сборки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стоковых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транзитных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заказов;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средстве;</a:t>
            </a:r>
            <a:endParaRPr sz="800">
              <a:latin typeface="Trebuchet MS"/>
              <a:cs typeface="Trebuchet MS"/>
            </a:endParaRPr>
          </a:p>
          <a:p>
            <a:pPr marL="641350" marR="11430" lvl="1" indent="-228600">
              <a:lnSpc>
                <a:spcPct val="101600"/>
              </a:lnSpc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3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отсутствующим/неизвестным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поврежденным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штрих-кодом,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кодом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маркировки,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акцизной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применении;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несколько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коробке;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несоблюдение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отсутствует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насыпью,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выходит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края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нарушенеи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арт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пал;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опоздание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чем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30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минут;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незапланированное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прибытие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(заказ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был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авизован);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русском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языке;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акцизная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отсутствует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плохо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приклеена;</a:t>
            </a:r>
            <a:endParaRPr sz="800">
              <a:latin typeface="Trebuchet MS"/>
              <a:cs typeface="Trebuchet MS"/>
            </a:endParaRPr>
          </a:p>
          <a:p>
            <a:pPr marL="641350" marR="6985" lvl="1" indent="-228600" algn="just">
              <a:lnSpc>
                <a:spcPct val="101600"/>
              </a:lnSpc>
              <a:buFont typeface="Microsoft Sans Serif"/>
              <a:buChar char="●"/>
              <a:tabLst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непредставление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оформление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документации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(товарная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накладная,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ветеринарные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свидетельства,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сертификаты,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лицензии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пр.)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Договора,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предусмотренной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потребителей;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0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вложении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(РСВ);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несоответствие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граммажа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неполная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паллеты;</a:t>
            </a:r>
            <a:endParaRPr sz="800">
              <a:latin typeface="Trebuchet MS"/>
              <a:cs typeface="Trebuchet MS"/>
            </a:endParaRPr>
          </a:p>
          <a:p>
            <a:pPr marL="641350" marR="6985" lvl="1" indent="-228600">
              <a:lnSpc>
                <a:spcPct val="101600"/>
              </a:lnSpc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действующего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нормативно-правовых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документов,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числе,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ограничиваясь,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технических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регламентов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(ТР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ТС)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ГОСТ.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Процедура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возврата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принятого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6985" algn="just">
              <a:lnSpc>
                <a:spcPct val="1016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обнаружения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недостатков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возникших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передачи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Покупателю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причинам,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возникшим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 этого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момента, Покупатель,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обнаруживший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недостатки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поставленные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проверяемой партии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товары.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Указанный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передает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 соответствующее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уведомление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факсу,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почте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почте.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высылает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 Претензию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возврате,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которая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содержит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детальный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расчет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стоимости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возвращаемых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>
              <a:latin typeface="Trebuchet MS"/>
              <a:cs typeface="Trebuchet MS"/>
            </a:endParaRPr>
          </a:p>
          <a:p>
            <a:pPr marL="12700" marR="5715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договаривается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дате/времени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забирает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пределах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сроков,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установленных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Договором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поставки).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Возвращаемый товар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вывозится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свой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счет.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вывезен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территории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предъявлении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компании-получателя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принятие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возврата.</a:t>
            </a:r>
            <a:endParaRPr sz="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5"/>
              </a:spcBef>
            </a:pP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основании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возвратных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документов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задолженность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перед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уменьшена.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7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38885"/>
            <a:ext cx="5685790" cy="8567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реквизиты: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номер,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выдачи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действия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доверенности;</a:t>
            </a:r>
            <a:endParaRPr sz="800">
              <a:latin typeface="Trebuchet MS"/>
              <a:cs typeface="Trebuchet MS"/>
            </a:endParaRPr>
          </a:p>
          <a:p>
            <a:pPr marL="469900" marR="5080" indent="-228600">
              <a:lnSpc>
                <a:spcPct val="101600"/>
              </a:lnSpc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подпись,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расшифровка</a:t>
            </a:r>
            <a:r>
              <a:rPr sz="800" spc="26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подписи,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должность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лица,</a:t>
            </a:r>
            <a:r>
              <a:rPr sz="800" spc="19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которого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выписана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доверенность;</a:t>
            </a:r>
            <a:r>
              <a:rPr sz="800" spc="19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паспортные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данные;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претензии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наименование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товарно-материальных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ценностей;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подпись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руководителя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главного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бухгалтера;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Возврат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Многооборотная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возвратная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подлежат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стоимость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включена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 исключением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случая,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указывает,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является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возвратной.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указанном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возвращается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Поставщику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момент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Стоимость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указывается.</a:t>
            </a:r>
            <a:endParaRPr sz="800">
              <a:latin typeface="Trebuchet MS"/>
              <a:cs typeface="Trebuchet MS"/>
            </a:endParaRPr>
          </a:p>
          <a:p>
            <a:pPr marL="12700" marR="12065" indent="45720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отказался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возвратной тары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момент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тары.</a:t>
            </a:r>
            <a:endParaRPr sz="800">
              <a:latin typeface="Trebuchet MS"/>
              <a:cs typeface="Trebuchet MS"/>
            </a:endParaRPr>
          </a:p>
          <a:p>
            <a:pPr marL="12700" marR="9525" indent="457200" algn="just">
              <a:lnSpc>
                <a:spcPct val="1016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осуществляет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хранение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тары,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вправе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утилизировать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тару,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возложив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расходы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утилизации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представитель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иметь: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оригинальную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Поставщика;</a:t>
            </a:r>
            <a:endParaRPr sz="800">
              <a:latin typeface="Trebuchet MS"/>
              <a:cs typeface="Trebuchet MS"/>
            </a:endParaRPr>
          </a:p>
          <a:p>
            <a:pPr marL="469900" marR="5715" indent="-228600">
              <a:lnSpc>
                <a:spcPct val="101600"/>
              </a:lnSpc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запись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товаросопроводительных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отдельный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указывается,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является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возвратной;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формате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ТТН/ТН/бумажного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УПД.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особыми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условиями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5715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информационных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носителей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поштучно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заказом,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этом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коробке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оговаривается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Покупателем.</a:t>
            </a:r>
            <a:endParaRPr sz="800">
              <a:latin typeface="Trebuchet MS"/>
              <a:cs typeface="Trebuchet MS"/>
            </a:endParaRPr>
          </a:p>
          <a:p>
            <a:pPr marL="12700" marR="7620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Невозможна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двух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заказов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одной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 по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регистрации,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процедура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возврата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причины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отказа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применимы.</a:t>
            </a: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алкогольной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продукции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Федеральным Законом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22.11.1995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5" dirty="0">
                <a:solidFill>
                  <a:srgbClr val="424242"/>
                </a:solidFill>
                <a:latin typeface="Trebuchet MS"/>
                <a:cs typeface="Trebuchet MS"/>
              </a:rPr>
              <a:t>N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171-ФЗ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(ред.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02.11.2013)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«О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государственном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регулировании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производства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оборота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этилового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спирта,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алкогольной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спиртосодержащей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продукции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ограничении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потребления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(распития)алкогольной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продукции».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Правила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перевозок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грузов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автотранспортом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12700" indent="457200" algn="just">
              <a:lnSpc>
                <a:spcPct val="101600"/>
              </a:lnSpc>
              <a:spcBef>
                <a:spcPts val="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скоропортящимся относятся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грузы,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обеспечения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сохранности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требуют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режима.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Скоропортящиеся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подразделяются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группы:</a:t>
            </a:r>
            <a:endParaRPr sz="800">
              <a:latin typeface="Trebuchet MS"/>
              <a:cs typeface="Trebuchet MS"/>
            </a:endParaRPr>
          </a:p>
          <a:p>
            <a:pPr marL="469900" indent="-228600" algn="just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растительного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происхождения: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фрукты,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ягоды,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овощи,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грибы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др.;</a:t>
            </a:r>
            <a:endParaRPr sz="800">
              <a:latin typeface="Trebuchet MS"/>
              <a:cs typeface="Trebuchet MS"/>
            </a:endParaRPr>
          </a:p>
          <a:p>
            <a:pPr marL="469900" indent="-228600" algn="just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животного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происхождения: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мясо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различных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животных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птиц,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рыба,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икра,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молоко,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яйца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др.;</a:t>
            </a:r>
            <a:endParaRPr sz="800">
              <a:latin typeface="Trebuchet MS"/>
              <a:cs typeface="Trebuchet MS"/>
            </a:endParaRPr>
          </a:p>
          <a:p>
            <a:pPr marL="469900" marR="10160" indent="-228600" algn="just">
              <a:lnSpc>
                <a:spcPct val="101600"/>
              </a:lnSpc>
              <a:buFont typeface="Microsoft Sans Serif"/>
              <a:buChar char="●"/>
              <a:tabLst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переработки: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молочные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жиры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различные,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замороженные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плоды,</a:t>
            </a:r>
            <a:r>
              <a:rPr sz="800" spc="2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колбасные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изделия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другие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мясные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сыры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80" dirty="0">
                <a:solidFill>
                  <a:srgbClr val="424242"/>
                </a:solidFill>
                <a:latin typeface="Trebuchet MS"/>
                <a:cs typeface="Trebuchet MS"/>
              </a:rPr>
              <a:t>т.п.;</a:t>
            </a:r>
            <a:endParaRPr sz="800">
              <a:latin typeface="Trebuchet MS"/>
              <a:cs typeface="Trebuchet MS"/>
            </a:endParaRPr>
          </a:p>
          <a:p>
            <a:pPr marL="469900" indent="-228600" algn="just">
              <a:lnSpc>
                <a:spcPct val="100000"/>
              </a:lnSpc>
              <a:spcBef>
                <a:spcPts val="10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живые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растения: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саженцы,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цветы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др.</a:t>
            </a: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Предъявляемые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грузоотправителем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скоропортящиеся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погрузке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выше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допустимой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данного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продукции.</a:t>
            </a:r>
            <a:endParaRPr sz="800">
              <a:latin typeface="Trebuchet MS"/>
              <a:cs typeface="Trebuchet MS"/>
            </a:endParaRPr>
          </a:p>
          <a:p>
            <a:pPr marL="12700" marR="7620" indent="26797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Подвижной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состав,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подаваемый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грузов,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отвечать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санитарным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Скоропортящиеся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предъявляться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транспортабельном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состоянии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соответствовать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по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качеству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стандартами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техническими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условиями.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исправной,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прочной,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сухой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чистой,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постороннего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запаха.</a:t>
            </a:r>
            <a:endParaRPr sz="800">
              <a:latin typeface="Trebuchet MS"/>
              <a:cs typeface="Trebuchet MS"/>
            </a:endParaRPr>
          </a:p>
          <a:p>
            <a:pPr marL="12700" marR="8255" indent="26797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Фрукты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затаренном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виде.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 упаковки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плодов 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овощей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применяются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типы ящиков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установленными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ГОСТами.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Предъявляемые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плоды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уложены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тару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плотно,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уровень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краями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так,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чтобы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они не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бились 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мялись.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Фрукты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предъявляться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отсортированными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степени зрелости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сортам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стандартов.</a:t>
            </a:r>
            <a:endParaRPr sz="800">
              <a:latin typeface="Trebuchet MS"/>
              <a:cs typeface="Trebuchet MS"/>
            </a:endParaRPr>
          </a:p>
          <a:p>
            <a:pPr marL="12700" marR="10795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Мясные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сырые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животные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принимаются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наличии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ветеринарных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свидетельств,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выдаваемых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органами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ветеринарно-санитарного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надзора.</a:t>
            </a:r>
            <a:endParaRPr sz="800">
              <a:latin typeface="Trebuchet MS"/>
              <a:cs typeface="Trebuchet MS"/>
            </a:endParaRPr>
          </a:p>
          <a:p>
            <a:pPr marL="12700" marR="8890" indent="21082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 совместная перевозка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 автомобиле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видов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грузов,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входящих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одну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группу,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которых установлен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одинаковый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температурный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режим,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в течение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времени,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установленного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стойкого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груза.</a:t>
            </a:r>
            <a:endParaRPr sz="800">
              <a:latin typeface="Trebuchet MS"/>
              <a:cs typeface="Trebuchet MS"/>
            </a:endParaRPr>
          </a:p>
          <a:p>
            <a:pPr marL="140970" algn="just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Совместная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перевозка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грузов,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входящих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разные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группы,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допускается.</a:t>
            </a:r>
            <a:endParaRPr sz="800">
              <a:latin typeface="Trebuchet MS"/>
              <a:cs typeface="Trebuchet MS"/>
            </a:endParaRPr>
          </a:p>
          <a:p>
            <a:pPr marL="166370" algn="just">
              <a:lnSpc>
                <a:spcPct val="100000"/>
              </a:lnSpc>
              <a:spcBef>
                <a:spcPts val="15"/>
              </a:spcBef>
            </a:pP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допускаются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совместной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автомобиле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другими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продуктами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грузы: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рыба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замороженная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охлажденная;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ь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ь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рыбокопчености;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сухая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копчено-вяленая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рыба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сухие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рыбные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концентраты;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8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38885"/>
            <a:ext cx="5683250" cy="1757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мясокопчености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копченые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колбасы;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сыры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всех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видов;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плоды,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обладающие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сильным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ароматом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(апельсины,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лимоны,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мандарины,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дыни);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(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)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жж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Перевозка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замороженных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совместно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охлажденными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продуктами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допускается.</a:t>
            </a: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Грузоотправитель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ответственность за правильность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укладки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скоропортящегося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груза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кузове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подвижного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состава.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Загруженные автомобили-рефрижераторы, автомобили-фургоны и цистерны-молоковозы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опломбированы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грузоотправителем.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ми</a:t>
            </a:r>
            <a:r>
              <a:rPr sz="800" b="1" spc="-2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уп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вк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динамичной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упаковке: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5739" y="2472435"/>
            <a:ext cx="4208145" cy="64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продажа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25%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день;</a:t>
            </a:r>
            <a:endParaRPr sz="800">
              <a:latin typeface="Trebuchet MS"/>
              <a:cs typeface="Trebuchet MS"/>
            </a:endParaRPr>
          </a:p>
          <a:p>
            <a:pPr marL="241300" marR="5080" indent="-228600">
              <a:lnSpc>
                <a:spcPct val="101600"/>
              </a:lnSpc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массового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спроса:</a:t>
            </a:r>
            <a:r>
              <a:rPr sz="800" spc="19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бакалея,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алкогольные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безалкогольные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напитки,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детское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питание,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бытовая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химия,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парфюмерные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товары;</a:t>
            </a:r>
            <a:endParaRPr sz="8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сезонного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спроса;</a:t>
            </a:r>
            <a:endParaRPr sz="8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тяжелые,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хрупкие,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длинные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товары.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1648" y="2596260"/>
            <a:ext cx="10452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корм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животных,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3215385"/>
            <a:ext cx="5684520" cy="435737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365760">
              <a:lnSpc>
                <a:spcPct val="101600"/>
              </a:lnSpc>
              <a:spcBef>
                <a:spcPts val="8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таких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обязательная</a:t>
            </a:r>
            <a:r>
              <a:rPr sz="800" spc="18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это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картонная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коробка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перфорацией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(динамичная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упаковка).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Размер: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:</a:t>
            </a:r>
            <a:endParaRPr sz="800" dirty="0">
              <a:latin typeface="Trebuchet MS"/>
              <a:cs typeface="Trebuchet MS"/>
            </a:endParaRPr>
          </a:p>
          <a:p>
            <a:pPr marL="166370">
              <a:lnSpc>
                <a:spcPct val="100000"/>
              </a:lnSpc>
              <a:spcBef>
                <a:spcPts val="15"/>
              </a:spcBef>
            </a:pP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3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 dirty="0">
              <a:latin typeface="Trebuchet MS"/>
              <a:cs typeface="Trebuchet MS"/>
            </a:endParaRPr>
          </a:p>
          <a:p>
            <a:pPr marL="166370" marR="4245610">
              <a:lnSpc>
                <a:spcPct val="1016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90" dirty="0">
                <a:solidFill>
                  <a:srgbClr val="424242"/>
                </a:solidFill>
                <a:latin typeface="Trebuchet MS"/>
                <a:cs typeface="Trebuchet MS"/>
              </a:rPr>
              <a:t>(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ф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)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. 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Перфорация: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находиться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наименьшей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стороне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коробки;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легко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открываться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вручную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инструмента;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коробке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инструкции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открытию.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24242"/>
              </a:buClr>
              <a:buFont typeface="Microsoft Sans Serif"/>
              <a:buChar char="●"/>
            </a:pPr>
            <a:endParaRPr sz="800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 marR="8255" indent="457200">
              <a:lnSpc>
                <a:spcPct val="101600"/>
              </a:lnSpc>
            </a:pPr>
            <a:r>
              <a:rPr sz="800" strike="sngStrike" spc="30" dirty="0">
                <a:solidFill>
                  <a:srgbClr val="C00000"/>
                </a:solidFill>
                <a:latin typeface="Trebuchet MS"/>
                <a:cs typeface="Trebuchet MS"/>
              </a:rPr>
              <a:t>Поставка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молочных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продуктов,</a:t>
            </a:r>
            <a:r>
              <a:rPr sz="800" strike="sngStrike" spc="19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фруктов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овощей,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хлебобулочных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кондитерских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изделий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должна </a:t>
            </a:r>
            <a:r>
              <a:rPr sz="800" strike="sngStrike" spc="3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осуществляться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800" strike="sngStrike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металлических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dirty="0">
                <a:solidFill>
                  <a:srgbClr val="C00000"/>
                </a:solidFill>
                <a:latin typeface="Trebuchet MS"/>
                <a:cs typeface="Trebuchet MS"/>
              </a:rPr>
              <a:t>тележках.</a:t>
            </a: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э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Trebuchet MS"/>
              <a:cs typeface="Trebuchet MS"/>
            </a:endParaRPr>
          </a:p>
          <a:p>
            <a:pPr marL="12700" marR="5080" algn="just">
              <a:lnSpc>
                <a:spcPct val="101600"/>
              </a:lnSpc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этикетированы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соответствии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поставляться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нанесенным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каждую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товарную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единицу штрих-кодом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системе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кодирования 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EAN/UNISCAN 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системе,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Покупателем),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исключением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нанесение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штрих-кодов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невозможно.</a:t>
            </a:r>
            <a:endParaRPr sz="800" dirty="0">
              <a:latin typeface="Trebuchet MS"/>
              <a:cs typeface="Trebuchet MS"/>
            </a:endParaRPr>
          </a:p>
          <a:p>
            <a:pPr marL="63500" algn="just">
              <a:lnSpc>
                <a:spcPct val="100000"/>
              </a:lnSpc>
              <a:spcBef>
                <a:spcPts val="15"/>
              </a:spcBef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предъявляемые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этикетке: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импортных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продуктов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русском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языке;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закрывать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название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продукта;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находиться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(таре);</a:t>
            </a:r>
            <a:endParaRPr sz="800" dirty="0">
              <a:latin typeface="Trebuchet MS"/>
              <a:cs typeface="Trebuchet MS"/>
            </a:endParaRPr>
          </a:p>
          <a:p>
            <a:pPr marL="469900" marR="5080" indent="-228600">
              <a:lnSpc>
                <a:spcPct val="101600"/>
              </a:lnSpc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этикетка,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содержащая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штрих-код,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всегда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вшита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прикреплена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таким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образом,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чтобы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клиент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смог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переместить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другое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изделие;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гарантировать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течение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годности;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соответствовать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РФ;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наличие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двойных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этикеток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отсутствия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противоречий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друг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другу.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9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5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800" b="1" spc="5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дн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Trebuchet MS"/>
              <a:cs typeface="Trebuchet MS"/>
            </a:endParaRPr>
          </a:p>
          <a:p>
            <a:pPr marL="12700" marR="9525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(срок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службы)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которых составляет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менее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двух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третей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общего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годности/хранения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(срока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службы).</a:t>
            </a:r>
            <a:endParaRPr sz="800" dirty="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9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6077</TotalTime>
  <Words>4500</Words>
  <Application>Microsoft Office PowerPoint</Application>
  <PresentationFormat>Произвольный</PresentationFormat>
  <Paragraphs>429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Gilroy ExtraBold</vt:lpstr>
      <vt:lpstr>Microsoft Sans Serif</vt:lpstr>
      <vt:lpstr>Roboto</vt:lpstr>
      <vt:lpstr>Times New Roman</vt:lpstr>
      <vt:lpstr>Trebuchet MS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приемки товаров на Объектах АШАН Ритейл Россия 2024</dc:title>
  <dc:creator>Denis SHASHKOV</dc:creator>
  <cp:lastModifiedBy>Denis SHASHKOV</cp:lastModifiedBy>
  <cp:revision>20</cp:revision>
  <dcterms:created xsi:type="dcterms:W3CDTF">2024-12-09T08:40:50Z</dcterms:created>
  <dcterms:modified xsi:type="dcterms:W3CDTF">2025-08-07T06:54:04Z</dcterms:modified>
</cp:coreProperties>
</file>